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7"/>
  </p:notesMasterIdLst>
  <p:sldIdLst>
    <p:sldId id="266" r:id="rId3"/>
    <p:sldId id="257" r:id="rId4"/>
    <p:sldId id="596" r:id="rId5"/>
    <p:sldId id="684" r:id="rId6"/>
    <p:sldId id="629" r:id="rId7"/>
    <p:sldId id="680" r:id="rId8"/>
    <p:sldId id="682" r:id="rId9"/>
    <p:sldId id="678" r:id="rId10"/>
    <p:sldId id="695" r:id="rId11"/>
    <p:sldId id="696" r:id="rId12"/>
    <p:sldId id="697" r:id="rId13"/>
    <p:sldId id="667" r:id="rId14"/>
    <p:sldId id="617" r:id="rId15"/>
    <p:sldId id="700" r:id="rId16"/>
    <p:sldId id="717" r:id="rId17"/>
    <p:sldId id="710" r:id="rId18"/>
    <p:sldId id="712" r:id="rId19"/>
    <p:sldId id="715" r:id="rId20"/>
    <p:sldId id="716" r:id="rId21"/>
    <p:sldId id="714" r:id="rId22"/>
    <p:sldId id="648" r:id="rId23"/>
    <p:sldId id="650" r:id="rId24"/>
    <p:sldId id="666" r:id="rId25"/>
    <p:sldId id="668" r:id="rId26"/>
    <p:sldId id="706" r:id="rId27"/>
    <p:sldId id="707" r:id="rId28"/>
    <p:sldId id="719" r:id="rId29"/>
    <p:sldId id="268" r:id="rId30"/>
    <p:sldId id="720" r:id="rId31"/>
    <p:sldId id="721" r:id="rId32"/>
    <p:sldId id="722" r:id="rId33"/>
    <p:sldId id="723" r:id="rId34"/>
    <p:sldId id="724" r:id="rId35"/>
    <p:sldId id="725" r:id="rId36"/>
    <p:sldId id="726" r:id="rId37"/>
    <p:sldId id="727" r:id="rId38"/>
    <p:sldId id="732" r:id="rId39"/>
    <p:sldId id="731" r:id="rId40"/>
    <p:sldId id="693" r:id="rId41"/>
    <p:sldId id="708" r:id="rId42"/>
    <p:sldId id="729" r:id="rId43"/>
    <p:sldId id="730" r:id="rId44"/>
    <p:sldId id="734" r:id="rId45"/>
    <p:sldId id="67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EAEAE"/>
    <a:srgbClr val="E5A080"/>
    <a:srgbClr val="39B549"/>
    <a:srgbClr val="4949E7"/>
    <a:srgbClr val="6BB8FC"/>
    <a:srgbClr val="EC3A3A"/>
    <a:srgbClr val="69E781"/>
    <a:srgbClr val="FDBD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72" autoAdjust="0"/>
    <p:restoredTop sz="76893" autoAdjust="0"/>
  </p:normalViewPr>
  <p:slideViewPr>
    <p:cSldViewPr snapToGrid="0">
      <p:cViewPr varScale="1">
        <p:scale>
          <a:sx n="103" d="100"/>
          <a:sy n="103" d="100"/>
        </p:scale>
        <p:origin x="1664" y="344"/>
      </p:cViewPr>
      <p:guideLst/>
    </p:cSldViewPr>
  </p:slideViewPr>
  <p:outlineViewPr>
    <p:cViewPr>
      <p:scale>
        <a:sx n="33" d="100"/>
        <a:sy n="33" d="100"/>
      </p:scale>
      <p:origin x="0" y="-8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40B07C2-134A-4554-8723-8A28DB112315}">
      <dgm:prSet/>
      <dgm:spPr>
        <a:solidFill>
          <a:srgbClr val="FDBD23"/>
        </a:solidFill>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a:solidFill>
          <a:srgbClr val="69E781"/>
        </a:solidFill>
      </dgm:spPr>
      <dgm:t>
        <a:bodyPr/>
        <a:lstStyle/>
        <a:p>
          <a:r>
            <a:rPr lang="en-US" dirty="0"/>
            <a:t>   ?    :    ?    :    ?</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40B07C2-134A-4554-8723-8A28DB112315}">
      <dgm:prSet/>
      <dgm:spPr>
        <a:solidFill>
          <a:srgbClr val="FDBD23"/>
        </a:solidFill>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a:solidFill>
          <a:srgbClr val="69E781"/>
        </a:solidFill>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rgbClr val="FDBD2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rgbClr val="69E78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   ?    :    ?    :    ?</a:t>
          </a:r>
        </a:p>
      </dsp:txBody>
      <dsp:txXfrm>
        <a:off x="77962" y="2793558"/>
        <a:ext cx="6433336" cy="1441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rgbClr val="FDBD2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rgbClr val="69E78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9/2/24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a:t>
            </a:fld>
            <a:endParaRPr lang="en-US"/>
          </a:p>
        </p:txBody>
      </p:sp>
    </p:spTree>
    <p:extLst>
      <p:ext uri="{BB962C8B-B14F-4D97-AF65-F5344CB8AC3E}">
        <p14:creationId xmlns:p14="http://schemas.microsoft.com/office/powerpoint/2010/main" val="333559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err="1"/>
              <a:t>DevSecOps</a:t>
            </a:r>
            <a:r>
              <a:rPr lang="en-US" sz="3600" dirty="0"/>
              <a:t> stands for 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Click -&gt; now people also call it "platform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PE is DevOps done right – systematic way of thinking and offering good </a:t>
            </a:r>
            <a:r>
              <a:rPr lang="en-US" sz="2000" dirty="0" err="1"/>
              <a:t>DevEx</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endParaRPr lang="en-US" dirty="0"/>
          </a:p>
          <a:p>
            <a:endParaRPr lang="en-US" dirty="0"/>
          </a:p>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a:p>
            <a:endParaRPr lang="en-US"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the terms - we have similar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a:p>
            <a:endParaRPr lang="en-DK" dirty="0"/>
          </a:p>
          <a:p>
            <a:r>
              <a:rPr lang="en-DK" dirty="0"/>
              <a:t>Take a look with all the areas which need security coverage</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a:p>
            <a:r>
              <a:rPr lang="en-DK" dirty="0"/>
              <a:t>Take a look with all the areas which need security coverage</a:t>
            </a:r>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4125633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Put all steps in the circles into three bucket, and see what's expected from our developers.</a:t>
            </a:r>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1739524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b="1" dirty="0"/>
              <a:t>Internal</a:t>
            </a:r>
          </a:p>
          <a:p>
            <a:pPr lvl="1"/>
            <a:r>
              <a:rPr lang="en-US" sz="2000" dirty="0"/>
              <a:t>Code Quality</a:t>
            </a:r>
          </a:p>
          <a:p>
            <a:pPr lvl="1"/>
            <a:r>
              <a:rPr lang="en-US" sz="2000" dirty="0"/>
              <a:t>Test Coverage</a:t>
            </a:r>
          </a:p>
          <a:p>
            <a:pPr lvl="0"/>
            <a:r>
              <a:rPr lang="en-US" sz="2000" b="1" dirty="0"/>
              <a:t>External</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000" dirty="0"/>
              <a:t>License Compliant</a:t>
            </a:r>
          </a:p>
          <a:p>
            <a:pPr lvl="1"/>
            <a:r>
              <a:rPr lang="en-US" sz="2000" dirty="0"/>
              <a:t>Vulnerabilities Management</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6641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18</a:t>
            </a:fld>
            <a:endParaRPr lang="en-US"/>
          </a:p>
        </p:txBody>
      </p:sp>
    </p:spTree>
    <p:extLst>
      <p:ext uri="{BB962C8B-B14F-4D97-AF65-F5344CB8AC3E}">
        <p14:creationId xmlns:p14="http://schemas.microsoft.com/office/powerpoint/2010/main" val="2240792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19</a:t>
            </a:fld>
            <a:endParaRPr lang="en-US"/>
          </a:p>
        </p:txBody>
      </p:sp>
    </p:spTree>
    <p:extLst>
      <p:ext uri="{BB962C8B-B14F-4D97-AF65-F5344CB8AC3E}">
        <p14:creationId xmlns:p14="http://schemas.microsoft.com/office/powerpoint/2010/main" val="2160791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Package Vulnerabilities</a:t>
            </a:r>
          </a:p>
          <a:p>
            <a:pPr lvl="0"/>
            <a:r>
              <a:rPr lang="en-US" sz="1200" dirty="0"/>
              <a:t>3</a:t>
            </a:r>
            <a:r>
              <a:rPr lang="en-US" sz="1200" baseline="30000" dirty="0"/>
              <a:t>rd</a:t>
            </a:r>
            <a:r>
              <a:rPr lang="en-US" sz="1200" dirty="0"/>
              <a:t> party software License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 enforcement on Security &amp; Best Practices</a:t>
            </a:r>
          </a:p>
          <a:p>
            <a:pPr lvl="0"/>
            <a:r>
              <a:rPr lang="en-US" sz="1200" dirty="0"/>
              <a:t>Behavior Monitoring</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20</a:t>
            </a:fld>
            <a:endParaRPr lang="en-US"/>
          </a:p>
        </p:txBody>
      </p:sp>
    </p:spTree>
    <p:extLst>
      <p:ext uri="{BB962C8B-B14F-4D97-AF65-F5344CB8AC3E}">
        <p14:creationId xmlns:p14="http://schemas.microsoft.com/office/powerpoint/2010/main" val="3807101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The lanscape is huge</a:t>
            </a:r>
          </a:p>
          <a:p>
            <a:r>
              <a:rPr lang="en-DK" dirty="0"/>
              <a:t>There is always a new ServiceMesh option worth investigating</a:t>
            </a:r>
          </a:p>
        </p:txBody>
      </p:sp>
      <p:sp>
        <p:nvSpPr>
          <p:cNvPr id="4" name="Slide Number Placeholder 3"/>
          <p:cNvSpPr>
            <a:spLocks noGrp="1"/>
          </p:cNvSpPr>
          <p:nvPr>
            <p:ph type="sldNum" sz="quarter" idx="5"/>
          </p:nvPr>
        </p:nvSpPr>
        <p:spPr/>
        <p:txBody>
          <a:bodyPr/>
          <a:lstStyle/>
          <a:p>
            <a:fld id="{DF4A96AA-DC2A-4440-899E-0B91115E7C46}" type="slidenum">
              <a:rPr lang="en-US" smtClean="0"/>
              <a:t>22</a:t>
            </a:fld>
            <a:endParaRPr lang="en-US"/>
          </a:p>
        </p:txBody>
      </p:sp>
    </p:spTree>
    <p:extLst>
      <p:ext uri="{BB962C8B-B14F-4D97-AF65-F5344CB8AC3E}">
        <p14:creationId xmlns:p14="http://schemas.microsoft.com/office/powerpoint/2010/main" val="448471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Did I forget to mention the cloud providers? </a:t>
            </a:r>
          </a:p>
          <a:p>
            <a:r>
              <a:rPr lang="en-DK" dirty="0"/>
              <a:t>AWS lamda/S3/RDS</a:t>
            </a:r>
          </a:p>
          <a:p>
            <a:r>
              <a:rPr lang="en-DK" dirty="0"/>
              <a:t>Azure purview/managed instance/frontdoor</a:t>
            </a:r>
          </a:p>
          <a:p>
            <a:r>
              <a:rPr lang="en-DK" dirty="0"/>
              <a:t>Google BigQuery</a:t>
            </a:r>
          </a:p>
        </p:txBody>
      </p:sp>
      <p:sp>
        <p:nvSpPr>
          <p:cNvPr id="4" name="Slide Number Placeholder 3"/>
          <p:cNvSpPr>
            <a:spLocks noGrp="1"/>
          </p:cNvSpPr>
          <p:nvPr>
            <p:ph type="sldNum" sz="quarter" idx="5"/>
          </p:nvPr>
        </p:nvSpPr>
        <p:spPr/>
        <p:txBody>
          <a:bodyPr/>
          <a:lstStyle/>
          <a:p>
            <a:fld id="{DF4A96AA-DC2A-4440-899E-0B91115E7C46}" type="slidenum">
              <a:rPr lang="en-US" smtClean="0"/>
              <a:t>23</a:t>
            </a:fld>
            <a:endParaRPr lang="en-US"/>
          </a:p>
        </p:txBody>
      </p:sp>
    </p:spTree>
    <p:extLst>
      <p:ext uri="{BB962C8B-B14F-4D97-AF65-F5344CB8AC3E}">
        <p14:creationId xmlns:p14="http://schemas.microsoft.com/office/powerpoint/2010/main" val="112322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26</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27</a:t>
            </a:fld>
            <a:endParaRPr lang="en-US"/>
          </a:p>
        </p:txBody>
      </p:sp>
    </p:spTree>
    <p:extLst>
      <p:ext uri="{BB962C8B-B14F-4D97-AF65-F5344CB8AC3E}">
        <p14:creationId xmlns:p14="http://schemas.microsoft.com/office/powerpoint/2010/main" val="3360955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Ask developers to figure out all these requirement is not sustained</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2561409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We need to Build-in security to support all</a:t>
            </a:r>
          </a:p>
          <a:p>
            <a:pPr lvl="0"/>
            <a:endParaRPr lang="en-US" sz="1200"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2846503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31</a:t>
            </a:fld>
            <a:endParaRPr lang="en-US"/>
          </a:p>
        </p:txBody>
      </p:sp>
    </p:spTree>
    <p:extLst>
      <p:ext uri="{BB962C8B-B14F-4D97-AF65-F5344CB8AC3E}">
        <p14:creationId xmlns:p14="http://schemas.microsoft.com/office/powerpoint/2010/main" val="1911997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32</a:t>
            </a:fld>
            <a:endParaRPr lang="en-US"/>
          </a:p>
        </p:txBody>
      </p:sp>
    </p:spTree>
    <p:extLst>
      <p:ext uri="{BB962C8B-B14F-4D97-AF65-F5344CB8AC3E}">
        <p14:creationId xmlns:p14="http://schemas.microsoft.com/office/powerpoint/2010/main" val="1084498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33</a:t>
            </a:fld>
            <a:endParaRPr lang="en-US"/>
          </a:p>
        </p:txBody>
      </p:sp>
    </p:spTree>
    <p:extLst>
      <p:ext uri="{BB962C8B-B14F-4D97-AF65-F5344CB8AC3E}">
        <p14:creationId xmlns:p14="http://schemas.microsoft.com/office/powerpoint/2010/main" val="268533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W</a:t>
            </a:r>
            <a:r>
              <a:rPr lang="en-DK" dirty="0"/>
              <a:t>e offer a lot to developers early</a:t>
            </a:r>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288332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288640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b="1" dirty="0"/>
              <a:t>Scanning source code </a:t>
            </a:r>
            <a:r>
              <a:rPr lang="en-US" dirty="0"/>
              <a:t>can’t give you the same </a:t>
            </a:r>
            <a:r>
              <a:rPr lang="en-US" b="1" dirty="0"/>
              <a:t>rich insights </a:t>
            </a:r>
            <a:r>
              <a:rPr lang="en-US" dirty="0"/>
              <a:t>you can get by </a:t>
            </a:r>
            <a:r>
              <a:rPr lang="en-US" b="1" dirty="0"/>
              <a:t>observing</a:t>
            </a:r>
            <a:r>
              <a:rPr lang="en-US" dirty="0"/>
              <a:t>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a:t>
            </a:r>
            <a:r>
              <a:rPr lang="en-US" b="1" dirty="0"/>
              <a:t>scanned</a:t>
            </a:r>
            <a:r>
              <a:rPr lang="en-US" dirty="0"/>
              <a:t>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36</a:t>
            </a:fld>
            <a:endParaRPr lang="en-US"/>
          </a:p>
        </p:txBody>
      </p:sp>
    </p:spTree>
    <p:extLst>
      <p:ext uri="{BB962C8B-B14F-4D97-AF65-F5344CB8AC3E}">
        <p14:creationId xmlns:p14="http://schemas.microsoft.com/office/powerpoint/2010/main" val="2216595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37</a:t>
            </a:fld>
            <a:endParaRPr lang="en-US"/>
          </a:p>
        </p:txBody>
      </p:sp>
    </p:spTree>
    <p:extLst>
      <p:ext uri="{BB962C8B-B14F-4D97-AF65-F5344CB8AC3E}">
        <p14:creationId xmlns:p14="http://schemas.microsoft.com/office/powerpoint/2010/main" val="3864285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Fear not. Ta ta -&gt; IDP is what you need for all platform offerings</a:t>
            </a:r>
          </a:p>
          <a:p>
            <a:r>
              <a:rPr lang="en-DK" dirty="0"/>
              <a:t>In the same time, we are building service orchastrator to sort out application various accesses</a:t>
            </a:r>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371227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Automation: scripting and/or operator</a:t>
            </a:r>
          </a:p>
        </p:txBody>
      </p:sp>
      <p:sp>
        <p:nvSpPr>
          <p:cNvPr id="4" name="Slide Number Placeholder 3"/>
          <p:cNvSpPr>
            <a:spLocks noGrp="1"/>
          </p:cNvSpPr>
          <p:nvPr>
            <p:ph type="sldNum" sz="quarter" idx="5"/>
          </p:nvPr>
        </p:nvSpPr>
        <p:spPr/>
        <p:txBody>
          <a:bodyPr/>
          <a:lstStyle/>
          <a:p>
            <a:fld id="{DF4A96AA-DC2A-4440-899E-0B91115E7C46}" type="slidenum">
              <a:rPr lang="en-US" smtClean="0"/>
              <a:t>41</a:t>
            </a:fld>
            <a:endParaRPr lang="en-US"/>
          </a:p>
        </p:txBody>
      </p:sp>
    </p:spTree>
    <p:extLst>
      <p:ext uri="{BB962C8B-B14F-4D97-AF65-F5344CB8AC3E}">
        <p14:creationId xmlns:p14="http://schemas.microsoft.com/office/powerpoint/2010/main" val="657723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“DevOps and Platform Engineering are NOT about fancy tools or shiny pipelines. They’re about EMPOWERING developers to deliver business value—FASTER, SAFER, and EASIER.”</a:t>
            </a:r>
            <a:endParaRPr lang="en-GB" dirty="0"/>
          </a:p>
          <a:p>
            <a:r>
              <a:rPr lang="en-GB" b="1" dirty="0"/>
              <a:t>Key Points (with Icons):</a:t>
            </a:r>
          </a:p>
          <a:p>
            <a:pPr>
              <a:buFont typeface="+mj-lt"/>
              <a:buAutoNum type="arabicPeriod"/>
            </a:pPr>
            <a:r>
              <a:rPr lang="en-DK" b="1" dirty="0"/>
              <a:t>🚫 </a:t>
            </a:r>
            <a:r>
              <a:rPr lang="en-GB" b="1" dirty="0"/>
              <a:t>No Vanity Projects</a:t>
            </a:r>
            <a:r>
              <a:rPr lang="en-GB" dirty="0"/>
              <a:t>: Don’t build pipelines or platforms that look cool but do nothing.</a:t>
            </a:r>
          </a:p>
          <a:p>
            <a:pPr>
              <a:buFont typeface="+mj-lt"/>
              <a:buAutoNum type="arabicPeriod"/>
            </a:pPr>
            <a:r>
              <a:rPr lang="en-DK" b="1" dirty="0"/>
              <a:t>💡 </a:t>
            </a:r>
            <a:r>
              <a:rPr lang="en-GB" b="1" dirty="0"/>
              <a:t>Focus on Value</a:t>
            </a:r>
            <a:r>
              <a:rPr lang="en-GB" dirty="0"/>
              <a:t>: Everything you build should reduce friction for developers.</a:t>
            </a:r>
          </a:p>
          <a:p>
            <a:pPr>
              <a:buFont typeface="+mj-lt"/>
              <a:buAutoNum type="arabicPeriod"/>
            </a:pPr>
            <a:r>
              <a:rPr lang="en-DK" b="1" dirty="0"/>
              <a:t>🏃‍♂️ </a:t>
            </a:r>
            <a:r>
              <a:rPr lang="en-GB" b="1" dirty="0"/>
              <a:t>Make It Faster</a:t>
            </a:r>
            <a:r>
              <a:rPr lang="en-GB" dirty="0"/>
              <a:t>: Speed up delivery without compromising quality.</a:t>
            </a:r>
          </a:p>
          <a:p>
            <a:pPr>
              <a:buFont typeface="+mj-lt"/>
              <a:buAutoNum type="arabicPeriod"/>
            </a:pPr>
            <a:r>
              <a:rPr lang="en-DK" b="1" dirty="0"/>
              <a:t>🛡️ </a:t>
            </a:r>
            <a:r>
              <a:rPr lang="en-GB" b="1" dirty="0"/>
              <a:t>Make It Safer</a:t>
            </a:r>
            <a:r>
              <a:rPr lang="en-GB" dirty="0"/>
              <a:t>: Ensure every change is secure and reliable.</a:t>
            </a:r>
          </a:p>
          <a:p>
            <a:pPr>
              <a:buFont typeface="+mj-lt"/>
              <a:buAutoNum type="arabicPeriod"/>
            </a:pPr>
            <a:r>
              <a:rPr lang="en-DK" b="1" dirty="0"/>
              <a:t>🛠️ </a:t>
            </a:r>
            <a:r>
              <a:rPr lang="en-GB" b="1" dirty="0"/>
              <a:t>Make It Easier</a:t>
            </a:r>
            <a:r>
              <a:rPr lang="en-GB" dirty="0"/>
              <a:t>: Simplify the developer’s experience, not complicate it.</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43</a:t>
            </a:fld>
            <a:endParaRPr lang="en-US"/>
          </a:p>
        </p:txBody>
      </p:sp>
    </p:spTree>
    <p:extLst>
      <p:ext uri="{BB962C8B-B14F-4D97-AF65-F5344CB8AC3E}">
        <p14:creationId xmlns:p14="http://schemas.microsoft.com/office/powerpoint/2010/main" val="3738558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44</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r>
              <a:rPr lang="en-DK" dirty="0"/>
              <a:t>I would not trust my mom to restart my computer.</a:t>
            </a:r>
          </a:p>
          <a:p>
            <a:endParaRPr lang="en-DK" dirty="0"/>
          </a:p>
          <a:p>
            <a:r>
              <a:rPr lang="en-DK" dirty="0"/>
              <a:t>But we are here to talk about building trust in financial institution today..</a:t>
            </a:r>
          </a:p>
          <a:p>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Trust is built over time through consistent and predictable behavior.</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Worry about the last 4% - where do you save the cash</a:t>
            </a:r>
          </a:p>
        </p:txBody>
      </p:sp>
      <p:sp>
        <p:nvSpPr>
          <p:cNvPr id="4" name="Slide Number Placeholder 3"/>
          <p:cNvSpPr>
            <a:spLocks noGrp="1"/>
          </p:cNvSpPr>
          <p:nvPr>
            <p:ph type="sldNum" sz="quarter" idx="5"/>
          </p:nvPr>
        </p:nvSpPr>
        <p:spPr/>
        <p:txBody>
          <a:bodyPr/>
          <a:lstStyle/>
          <a:p>
            <a:fld id="{DF4A96AA-DC2A-4440-899E-0B91115E7C46}" type="slidenum">
              <a:rPr lang="en-US" smtClean="0"/>
              <a:t>10</a:t>
            </a:fld>
            <a:endParaRPr lang="en-US"/>
          </a:p>
        </p:txBody>
      </p:sp>
    </p:spTree>
    <p:extLst>
      <p:ext uri="{BB962C8B-B14F-4D97-AF65-F5344CB8AC3E}">
        <p14:creationId xmlns:p14="http://schemas.microsoft.com/office/powerpoint/2010/main" val="31019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The most desired features are all security related - not financial guidance! Protect my identity first then we talk.</a:t>
            </a:r>
          </a:p>
        </p:txBody>
      </p:sp>
      <p:sp>
        <p:nvSpPr>
          <p:cNvPr id="4" name="Slide Number Placeholder 3"/>
          <p:cNvSpPr>
            <a:spLocks noGrp="1"/>
          </p:cNvSpPr>
          <p:nvPr>
            <p:ph type="sldNum" sz="quarter" idx="5"/>
          </p:nvPr>
        </p:nvSpPr>
        <p:spPr/>
        <p:txBody>
          <a:bodyPr/>
          <a:lstStyle/>
          <a:p>
            <a:fld id="{DF4A96AA-DC2A-4440-899E-0B91115E7C46}" type="slidenum">
              <a:rPr lang="en-US" smtClean="0"/>
              <a:t>11</a:t>
            </a:fld>
            <a:endParaRPr lang="en-US"/>
          </a:p>
        </p:txBody>
      </p:sp>
    </p:spTree>
    <p:extLst>
      <p:ext uri="{BB962C8B-B14F-4D97-AF65-F5344CB8AC3E}">
        <p14:creationId xmlns:p14="http://schemas.microsoft.com/office/powerpoint/2010/main" val="1329090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r>
              <a:rPr lang="da-DK" dirty="0"/>
              <a:t>!</a:t>
            </a:r>
          </a:p>
          <a:p>
            <a:endParaRPr lang="da-DK" dirty="0"/>
          </a:p>
        </p:txBody>
      </p:sp>
      <p:sp>
        <p:nvSpPr>
          <p:cNvPr id="4" name="Slide Number Placeholder 3"/>
          <p:cNvSpPr>
            <a:spLocks noGrp="1"/>
          </p:cNvSpPr>
          <p:nvPr>
            <p:ph type="sldNum" sz="quarter" idx="5"/>
          </p:nvPr>
        </p:nvSpPr>
        <p:spPr/>
        <p:txBody>
          <a:bodyPr/>
          <a:lstStyle/>
          <a:p>
            <a:fld id="{DF4A96AA-DC2A-4440-899E-0B91115E7C46}" type="slidenum">
              <a:rPr lang="en-US" smtClean="0"/>
              <a:t>12</a:t>
            </a:fld>
            <a:endParaRPr lang="en-US"/>
          </a:p>
        </p:txBody>
      </p:sp>
    </p:spTree>
    <p:extLst>
      <p:ext uri="{BB962C8B-B14F-4D97-AF65-F5344CB8AC3E}">
        <p14:creationId xmlns:p14="http://schemas.microsoft.com/office/powerpoint/2010/main" val="227919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 September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 September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 September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 September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 September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 September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 September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 September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 September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 September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 September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 September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 September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 September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 September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 September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 September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 September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 September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 September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 September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 September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 September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 September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 September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5.jpeg"/><Relationship Id="rId5" Type="http://schemas.microsoft.com/office/2007/relationships/hdphoto" Target="../media/hdphoto1.wdp"/><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45.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15.xml"/><Relationship Id="rId16" Type="http://schemas.openxmlformats.org/officeDocument/2006/relationships/image" Target="../media/image79.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svg"/><Relationship Id="rId19" Type="http://schemas.openxmlformats.org/officeDocument/2006/relationships/image" Target="../media/image45.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79.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svg"/><Relationship Id="rId19" Type="http://schemas.openxmlformats.org/officeDocument/2006/relationships/image" Target="../media/image45.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86.png"/><Relationship Id="rId18" Type="http://schemas.openxmlformats.org/officeDocument/2006/relationships/image" Target="../media/image77.png"/><Relationship Id="rId3" Type="http://schemas.openxmlformats.org/officeDocument/2006/relationships/image" Target="../media/image66.png"/><Relationship Id="rId21" Type="http://schemas.openxmlformats.org/officeDocument/2006/relationships/image" Target="../media/image80.png"/><Relationship Id="rId7" Type="http://schemas.openxmlformats.org/officeDocument/2006/relationships/image" Target="../media/image70.png"/><Relationship Id="rId12" Type="http://schemas.openxmlformats.org/officeDocument/2006/relationships/image" Target="../media/image85.svg"/><Relationship Id="rId17" Type="http://schemas.openxmlformats.org/officeDocument/2006/relationships/image" Target="../media/image76.png"/><Relationship Id="rId2" Type="http://schemas.openxmlformats.org/officeDocument/2006/relationships/notesSlide" Target="../notesSlides/notesSlide17.xml"/><Relationship Id="rId16" Type="http://schemas.openxmlformats.org/officeDocument/2006/relationships/image" Target="../media/image89.svg"/><Relationship Id="rId20" Type="http://schemas.openxmlformats.org/officeDocument/2006/relationships/image" Target="../media/image91.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84.png"/><Relationship Id="rId5" Type="http://schemas.openxmlformats.org/officeDocument/2006/relationships/image" Target="../media/image68.png"/><Relationship Id="rId15" Type="http://schemas.openxmlformats.org/officeDocument/2006/relationships/image" Target="../media/image88.png"/><Relationship Id="rId23" Type="http://schemas.openxmlformats.org/officeDocument/2006/relationships/image" Target="../media/image45.png"/><Relationship Id="rId10" Type="http://schemas.openxmlformats.org/officeDocument/2006/relationships/image" Target="../media/image83.svg"/><Relationship Id="rId19" Type="http://schemas.openxmlformats.org/officeDocument/2006/relationships/image" Target="../media/image90.png"/><Relationship Id="rId4" Type="http://schemas.openxmlformats.org/officeDocument/2006/relationships/image" Target="../media/image6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81.sv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97.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101.png"/><Relationship Id="rId4" Type="http://schemas.openxmlformats.org/officeDocument/2006/relationships/image" Target="../media/image100.jpeg"/></Relationships>
</file>

<file path=ppt/slides/_rels/slide29.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23.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0.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24.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s>
</file>

<file path=ppt/slides/_rels/slide31.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2" Type="http://schemas.openxmlformats.org/officeDocument/2006/relationships/notesSlide" Target="../notesSlides/notesSlide25.xml"/><Relationship Id="rId16" Type="http://schemas.openxmlformats.org/officeDocument/2006/relationships/image" Target="../media/image79.svg"/><Relationship Id="rId20" Type="http://schemas.openxmlformats.org/officeDocument/2006/relationships/image" Target="../media/image83.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45.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45.png"/><Relationship Id="rId2" Type="http://schemas.openxmlformats.org/officeDocument/2006/relationships/notesSlide" Target="../notesSlides/notesSlide26.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6.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10.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s>
</file>

<file path=ppt/slides/_rels/slide33.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2.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13.png"/><Relationship Id="rId2" Type="http://schemas.openxmlformats.org/officeDocument/2006/relationships/notesSlide" Target="../notesSlides/notesSlide27.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12.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11.png"/><Relationship Id="rId28"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14.jpeg"/></Relationships>
</file>

<file path=ppt/slides/_rels/slide34.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3" Type="http://schemas.openxmlformats.org/officeDocument/2006/relationships/image" Target="../media/image66.png"/><Relationship Id="rId21" Type="http://schemas.openxmlformats.org/officeDocument/2006/relationships/image" Target="../media/image84.png"/><Relationship Id="rId34" Type="http://schemas.openxmlformats.org/officeDocument/2006/relationships/image" Target="../media/image113.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33" Type="http://schemas.openxmlformats.org/officeDocument/2006/relationships/image" Target="../media/image112.png"/><Relationship Id="rId2" Type="http://schemas.openxmlformats.org/officeDocument/2006/relationships/notesSlide" Target="../notesSlides/notesSlide28.xml"/><Relationship Id="rId16" Type="http://schemas.openxmlformats.org/officeDocument/2006/relationships/image" Target="../media/image79.svg"/><Relationship Id="rId20" Type="http://schemas.openxmlformats.org/officeDocument/2006/relationships/image" Target="../media/image83.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32" Type="http://schemas.openxmlformats.org/officeDocument/2006/relationships/image" Target="../media/image111.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110.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jpeg"/><Relationship Id="rId8" Type="http://schemas.openxmlformats.org/officeDocument/2006/relationships/image" Target="../media/image71.svg"/></Relationships>
</file>

<file path=ppt/slides/_rels/slide35.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image" Target="../media/image84.png"/><Relationship Id="rId34" Type="http://schemas.openxmlformats.org/officeDocument/2006/relationships/image" Target="../media/image113.png"/><Relationship Id="rId42" Type="http://schemas.openxmlformats.org/officeDocument/2006/relationships/image" Target="../media/image121.svg"/><Relationship Id="rId7" Type="http://schemas.openxmlformats.org/officeDocument/2006/relationships/image" Target="../media/image70.png"/><Relationship Id="rId2" Type="http://schemas.openxmlformats.org/officeDocument/2006/relationships/notesSlide" Target="../notesSlides/notesSlide29.xml"/><Relationship Id="rId16" Type="http://schemas.openxmlformats.org/officeDocument/2006/relationships/image" Target="../media/image79.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svg"/><Relationship Id="rId45" Type="http://schemas.openxmlformats.org/officeDocument/2006/relationships/image" Target="../media/image45.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110.png"/><Relationship Id="rId44" Type="http://schemas.openxmlformats.org/officeDocument/2006/relationships/image" Target="../media/image12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jpeg"/><Relationship Id="rId43" Type="http://schemas.openxmlformats.org/officeDocument/2006/relationships/image" Target="../media/image122.png"/><Relationship Id="rId8" Type="http://schemas.openxmlformats.org/officeDocument/2006/relationships/image" Target="../media/image71.svg"/><Relationship Id="rId3" Type="http://schemas.openxmlformats.org/officeDocument/2006/relationships/image" Target="../media/image66.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svg"/><Relationship Id="rId20" Type="http://schemas.openxmlformats.org/officeDocument/2006/relationships/image" Target="../media/image83.svg"/><Relationship Id="rId41" Type="http://schemas.openxmlformats.org/officeDocument/2006/relationships/image" Target="../media/image120.png"/></Relationships>
</file>

<file path=ppt/slides/_rels/slide36.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39" Type="http://schemas.openxmlformats.org/officeDocument/2006/relationships/image" Target="../media/image127.png"/><Relationship Id="rId21" Type="http://schemas.openxmlformats.org/officeDocument/2006/relationships/image" Target="../media/image84.png"/><Relationship Id="rId34" Type="http://schemas.openxmlformats.org/officeDocument/2006/relationships/image" Target="../media/image113.png"/><Relationship Id="rId42" Type="http://schemas.openxmlformats.org/officeDocument/2006/relationships/image" Target="../media/image130.svg"/><Relationship Id="rId7" Type="http://schemas.openxmlformats.org/officeDocument/2006/relationships/image" Target="../media/image70.png"/><Relationship Id="rId2" Type="http://schemas.openxmlformats.org/officeDocument/2006/relationships/notesSlide" Target="../notesSlides/notesSlide30.xml"/><Relationship Id="rId16" Type="http://schemas.openxmlformats.org/officeDocument/2006/relationships/image" Target="../media/image79.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25.png"/><Relationship Id="rId40" Type="http://schemas.openxmlformats.org/officeDocument/2006/relationships/image" Target="../media/image128.svg"/><Relationship Id="rId45" Type="http://schemas.openxmlformats.org/officeDocument/2006/relationships/image" Target="../media/image45.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24.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110.png"/><Relationship Id="rId44" Type="http://schemas.openxmlformats.org/officeDocument/2006/relationships/image" Target="../media/image132.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jpeg"/><Relationship Id="rId43" Type="http://schemas.openxmlformats.org/officeDocument/2006/relationships/image" Target="../media/image131.png"/><Relationship Id="rId8" Type="http://schemas.openxmlformats.org/officeDocument/2006/relationships/image" Target="../media/image71.svg"/><Relationship Id="rId3" Type="http://schemas.openxmlformats.org/officeDocument/2006/relationships/image" Target="../media/image66.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26.svg"/><Relationship Id="rId20" Type="http://schemas.openxmlformats.org/officeDocument/2006/relationships/image" Target="../media/image83.svg"/><Relationship Id="rId41"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21" Type="http://schemas.openxmlformats.org/officeDocument/2006/relationships/image" Target="../media/image84.png"/><Relationship Id="rId34" Type="http://schemas.openxmlformats.org/officeDocument/2006/relationships/image" Target="../media/image113.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35.jpeg"/><Relationship Id="rId2" Type="http://schemas.openxmlformats.org/officeDocument/2006/relationships/notesSlide" Target="../notesSlides/notesSlide32.xml"/><Relationship Id="rId16" Type="http://schemas.openxmlformats.org/officeDocument/2006/relationships/image" Target="../media/image79.svg"/><Relationship Id="rId20" Type="http://schemas.openxmlformats.org/officeDocument/2006/relationships/image" Target="../media/image83.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34.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110.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jpeg"/><Relationship Id="rId8" Type="http://schemas.openxmlformats.org/officeDocument/2006/relationships/image" Target="../media/image71.svg"/><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3.jfif"/></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7.jpe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slides/_rels/slide4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svg"/><Relationship Id="rId7" Type="http://schemas.openxmlformats.org/officeDocument/2006/relationships/image" Target="../media/image143.svg"/><Relationship Id="rId2" Type="http://schemas.openxmlformats.org/officeDocument/2006/relationships/image" Target="../media/image138.png"/><Relationship Id="rId1" Type="http://schemas.openxmlformats.org/officeDocument/2006/relationships/slideLayout" Target="../slideLayouts/slideLayout14.xml"/><Relationship Id="rId6" Type="http://schemas.openxmlformats.org/officeDocument/2006/relationships/image" Target="../media/image142.png"/><Relationship Id="rId5" Type="http://schemas.openxmlformats.org/officeDocument/2006/relationships/image" Target="../media/image141.sv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svg"/></Relationships>
</file>

<file path=ppt/slides/_rels/slide43.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jpeg"/><Relationship Id="rId7" Type="http://schemas.openxmlformats.org/officeDocument/2006/relationships/image" Target="../media/image151.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jpeg"/></Relationships>
</file>

<file path=ppt/slides/_rels/slide4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4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a:xfrm>
            <a:off x="466725" y="4519542"/>
            <a:ext cx="5221694" cy="1329249"/>
          </a:xfrm>
        </p:spPr>
        <p:txBody>
          <a:bodyPr/>
          <a:lstStyle/>
          <a:p>
            <a:r>
              <a:rPr lang="en-US" dirty="0"/>
              <a:t>Jinhong Brejnholt</a:t>
            </a:r>
          </a:p>
          <a:p>
            <a:r>
              <a:rPr lang="en-US" dirty="0"/>
              <a:t>Chief Cloud Architect</a:t>
            </a:r>
          </a:p>
        </p:txBody>
      </p:sp>
      <p:sp>
        <p:nvSpPr>
          <p:cNvPr id="6" name="TextBox 5">
            <a:extLst>
              <a:ext uri="{FF2B5EF4-FFF2-40B4-BE49-F238E27FC236}">
                <a16:creationId xmlns:a16="http://schemas.microsoft.com/office/drawing/2014/main" id="{2049B165-AC93-44EE-D783-B753E65040EA}"/>
              </a:ext>
            </a:extLst>
          </p:cNvPr>
          <p:cNvSpPr txBox="1"/>
          <p:nvPr/>
        </p:nvSpPr>
        <p:spPr>
          <a:xfrm>
            <a:off x="1378225" y="5597865"/>
            <a:ext cx="1139221" cy="369332"/>
          </a:xfrm>
          <a:prstGeom prst="rect">
            <a:avLst/>
          </a:prstGeom>
          <a:noFill/>
        </p:spPr>
        <p:txBody>
          <a:bodyPr wrap="square">
            <a:spAutoFit/>
          </a:bodyPr>
          <a:lstStyle/>
          <a:p>
            <a:r>
              <a:rPr lang="en-US" sz="1800" dirty="0" err="1"/>
              <a:t>jbrejnholt</a:t>
            </a:r>
            <a:endParaRPr lang="en-DK" dirty="0"/>
          </a:p>
        </p:txBody>
      </p:sp>
      <p:pic>
        <p:nvPicPr>
          <p:cNvPr id="7" name="Picture 6">
            <a:extLst>
              <a:ext uri="{FF2B5EF4-FFF2-40B4-BE49-F238E27FC236}">
                <a16:creationId xmlns:a16="http://schemas.microsoft.com/office/drawing/2014/main" id="{F43E404E-05F1-D669-43A6-D4765DF3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88" y="5632939"/>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ithub Logo - Free social media icons">
            <a:extLst>
              <a:ext uri="{FF2B5EF4-FFF2-40B4-BE49-F238E27FC236}">
                <a16:creationId xmlns:a16="http://schemas.microsoft.com/office/drawing/2014/main" id="{D4BACC44-FC93-6656-0D83-DA624A6D8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30" y="5601425"/>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10</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1C2393F4-822B-9298-B647-FEEFBC0C16A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A89543F-7E7B-68F3-1968-2512927B2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11</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1282C599-31D1-D5E8-F722-D282E8F1F7E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391EAA7-6890-195D-6062-00BBDDEA6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50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AC8C71A9-4009-7656-8E75-9D698BC79A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55410AB-083F-FB66-E45C-1CA714C84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43" name="Rectangle 133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5" name="Rectangle 133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7" name="Rectangle 133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9" name="Rectangle 133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21"/>
          <a:stretch/>
        </p:blipFill>
        <p:spPr bwMode="auto">
          <a:xfrm>
            <a:off x="179882" y="311046"/>
            <a:ext cx="11832236" cy="62359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ue and black logo&#10;&#10;Description automatically generated">
            <a:extLst>
              <a:ext uri="{FF2B5EF4-FFF2-40B4-BE49-F238E27FC236}">
                <a16:creationId xmlns:a16="http://schemas.microsoft.com/office/drawing/2014/main" id="{449105A7-64F5-C97A-D262-1941BC9C58D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54888" y="456344"/>
            <a:ext cx="998119" cy="432000"/>
          </a:xfrm>
          <a:prstGeom prst="rect">
            <a:avLst/>
          </a:prstGeom>
        </p:spPr>
      </p:pic>
      <p:pic>
        <p:nvPicPr>
          <p:cNvPr id="5122" name="Picture 2" descr="Platform engineering is not just for devs! - RackN">
            <a:extLst>
              <a:ext uri="{FF2B5EF4-FFF2-40B4-BE49-F238E27FC236}">
                <a16:creationId xmlns:a16="http://schemas.microsoft.com/office/drawing/2014/main" id="{5DA36369-D106-17AC-50CC-ACEB543695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84" r="3489"/>
          <a:stretch/>
        </p:blipFill>
        <p:spPr bwMode="auto">
          <a:xfrm>
            <a:off x="0" y="0"/>
            <a:ext cx="121912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9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3002321632"/>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70C958C0-98B0-7B7C-E146-C0B679246A6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13105F52-576A-A041-D1E2-D1176A963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638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15</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70C958C0-98B0-7B7C-E146-C0B679246A6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13105F52-576A-A041-D1E2-D1176A963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87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sp>
        <p:nvSpPr>
          <p:cNvPr id="3" name="Footer Placeholder 13">
            <a:extLst>
              <a:ext uri="{FF2B5EF4-FFF2-40B4-BE49-F238E27FC236}">
                <a16:creationId xmlns:a16="http://schemas.microsoft.com/office/drawing/2014/main" id="{210C63BE-0FF6-DA31-EF1D-4DE4A87AE948}"/>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AB74394C-18C8-5573-B66D-6FB8C58953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20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sp>
        <p:nvSpPr>
          <p:cNvPr id="3" name="Down Arrow 2">
            <a:extLst>
              <a:ext uri="{FF2B5EF4-FFF2-40B4-BE49-F238E27FC236}">
                <a16:creationId xmlns:a16="http://schemas.microsoft.com/office/drawing/2014/main" id="{62EF6A78-3FFD-C0D2-1509-C6F248276F48}"/>
              </a:ext>
            </a:extLst>
          </p:cNvPr>
          <p:cNvSpPr/>
          <p:nvPr/>
        </p:nvSpPr>
        <p:spPr>
          <a:xfrm>
            <a:off x="2590957" y="1062952"/>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4" name="Graphic 43" descr="Clipboard Badge with solid fill">
            <a:extLst>
              <a:ext uri="{FF2B5EF4-FFF2-40B4-BE49-F238E27FC236}">
                <a16:creationId xmlns:a16="http://schemas.microsoft.com/office/drawing/2014/main" id="{200B03AF-F9AD-55A2-9E4C-80080ED130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384" y="63136"/>
            <a:ext cx="914400" cy="914400"/>
          </a:xfrm>
          <a:prstGeom prst="rect">
            <a:avLst/>
          </a:prstGeom>
        </p:spPr>
      </p:pic>
      <p:pic>
        <p:nvPicPr>
          <p:cNvPr id="45" name="Graphic 44" descr="Clipboard Mixed with solid fill">
            <a:extLst>
              <a:ext uri="{FF2B5EF4-FFF2-40B4-BE49-F238E27FC236}">
                <a16:creationId xmlns:a16="http://schemas.microsoft.com/office/drawing/2014/main" id="{33CD7588-3664-FE39-7A01-3154F90801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6535" y="63136"/>
            <a:ext cx="914400" cy="914400"/>
          </a:xfrm>
          <a:prstGeom prst="rect">
            <a:avLst/>
          </a:prstGeom>
        </p:spPr>
      </p:pic>
      <p:pic>
        <p:nvPicPr>
          <p:cNvPr id="46" name="Picture 2" descr="License Icon #320473 - Free Icons Library">
            <a:extLst>
              <a:ext uri="{FF2B5EF4-FFF2-40B4-BE49-F238E27FC236}">
                <a16:creationId xmlns:a16="http://schemas.microsoft.com/office/drawing/2014/main" id="{A6D8A93C-6820-70AB-AE19-04947C819829}"/>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Vulnerabilidad - Iconos gratis de seguridad">
            <a:extLst>
              <a:ext uri="{FF2B5EF4-FFF2-40B4-BE49-F238E27FC236}">
                <a16:creationId xmlns:a16="http://schemas.microsoft.com/office/drawing/2014/main" id="{62034EA8-FA34-547A-C99D-A01E97D12D25}"/>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732858AD-34DE-17E5-643C-E351148AEF7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6" name="Picture 4">
            <a:extLst>
              <a:ext uri="{FF2B5EF4-FFF2-40B4-BE49-F238E27FC236}">
                <a16:creationId xmlns:a16="http://schemas.microsoft.com/office/drawing/2014/main" id="{71C80E7A-A00B-952B-7F56-37EFF016E04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5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384" y="63136"/>
            <a:ext cx="914400" cy="914400"/>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6535" y="63136"/>
            <a:ext cx="914400" cy="914400"/>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sp>
        <p:nvSpPr>
          <p:cNvPr id="15" name="Down Arrow 14">
            <a:extLst>
              <a:ext uri="{FF2B5EF4-FFF2-40B4-BE49-F238E27FC236}">
                <a16:creationId xmlns:a16="http://schemas.microsoft.com/office/drawing/2014/main" id="{6A0DE673-74CD-CF03-E958-8BF9C520C35E}"/>
              </a:ext>
            </a:extLst>
          </p:cNvPr>
          <p:cNvSpPr/>
          <p:nvPr/>
        </p:nvSpPr>
        <p:spPr>
          <a:xfrm>
            <a:off x="5539757"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5803" y="63136"/>
            <a:ext cx="914400" cy="914400"/>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1229" y="26686"/>
            <a:ext cx="914400" cy="914400"/>
          </a:xfrm>
          <a:prstGeom prst="rect">
            <a:avLst/>
          </a:prstGeom>
        </p:spPr>
      </p:pic>
      <p:sp>
        <p:nvSpPr>
          <p:cNvPr id="3" name="Footer Placeholder 13">
            <a:extLst>
              <a:ext uri="{FF2B5EF4-FFF2-40B4-BE49-F238E27FC236}">
                <a16:creationId xmlns:a16="http://schemas.microsoft.com/office/drawing/2014/main" id="{D72CB95F-BF5F-032B-CE81-63264EEC93E8}"/>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6" name="Picture 4">
            <a:extLst>
              <a:ext uri="{FF2B5EF4-FFF2-40B4-BE49-F238E27FC236}">
                <a16:creationId xmlns:a16="http://schemas.microsoft.com/office/drawing/2014/main" id="{8008BF56-E664-8412-F37D-C8F050659B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17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384" y="63136"/>
            <a:ext cx="914400" cy="914400"/>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6535" y="63136"/>
            <a:ext cx="914400" cy="914400"/>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5803" y="63136"/>
            <a:ext cx="914400" cy="914400"/>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1229" y="26686"/>
            <a:ext cx="914400" cy="914400"/>
          </a:xfrm>
          <a:prstGeom prst="rect">
            <a:avLst/>
          </a:prstGeom>
        </p:spPr>
      </p:pic>
      <p:sp>
        <p:nvSpPr>
          <p:cNvPr id="3" name="Down Arrow 2">
            <a:extLst>
              <a:ext uri="{FF2B5EF4-FFF2-40B4-BE49-F238E27FC236}">
                <a16:creationId xmlns:a16="http://schemas.microsoft.com/office/drawing/2014/main" id="{F9E861DB-13E7-9BA0-408E-B0F878787BC8}"/>
              </a:ext>
            </a:extLst>
          </p:cNvPr>
          <p:cNvSpPr/>
          <p:nvPr/>
        </p:nvSpPr>
        <p:spPr>
          <a:xfrm>
            <a:off x="8612411"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Footer Placeholder 13">
            <a:extLst>
              <a:ext uri="{FF2B5EF4-FFF2-40B4-BE49-F238E27FC236}">
                <a16:creationId xmlns:a16="http://schemas.microsoft.com/office/drawing/2014/main" id="{AFC31C22-406F-7BA5-2808-4EA298426B4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6" name="Picture 4">
            <a:extLst>
              <a:ext uri="{FF2B5EF4-FFF2-40B4-BE49-F238E27FC236}">
                <a16:creationId xmlns:a16="http://schemas.microsoft.com/office/drawing/2014/main" id="{10BC2525-9E6D-13DF-5C3A-4AEFA7A4418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2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sp>
        <p:nvSpPr>
          <p:cNvPr id="15" name="Down Arrow 14">
            <a:extLst>
              <a:ext uri="{FF2B5EF4-FFF2-40B4-BE49-F238E27FC236}">
                <a16:creationId xmlns:a16="http://schemas.microsoft.com/office/drawing/2014/main" id="{E99FE79B-01CF-B677-3E53-BD18C5231D20}"/>
              </a:ext>
            </a:extLst>
          </p:cNvPr>
          <p:cNvSpPr/>
          <p:nvPr/>
        </p:nvSpPr>
        <p:spPr>
          <a:xfrm>
            <a:off x="8612411"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3" name="Graphic 42" descr="Security camera with solid fill">
            <a:extLst>
              <a:ext uri="{FF2B5EF4-FFF2-40B4-BE49-F238E27FC236}">
                <a16:creationId xmlns:a16="http://schemas.microsoft.com/office/drawing/2014/main" id="{0D8055D2-DDFB-43FB-FC1E-BF792C3FC8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9557" y="58034"/>
            <a:ext cx="914400" cy="914400"/>
          </a:xfrm>
          <a:prstGeom prst="rect">
            <a:avLst/>
          </a:prstGeom>
        </p:spPr>
      </p:pic>
      <p:pic>
        <p:nvPicPr>
          <p:cNvPr id="48" name="Graphic 47" descr="Shield Cross with solid fill">
            <a:extLst>
              <a:ext uri="{FF2B5EF4-FFF2-40B4-BE49-F238E27FC236}">
                <a16:creationId xmlns:a16="http://schemas.microsoft.com/office/drawing/2014/main" id="{B616717A-6760-45E5-B297-9291E124D6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60983" y="65548"/>
            <a:ext cx="914400" cy="914400"/>
          </a:xfrm>
          <a:prstGeom prst="rect">
            <a:avLst/>
          </a:prstGeom>
        </p:spPr>
      </p:pic>
      <p:pic>
        <p:nvPicPr>
          <p:cNvPr id="52" name="Graphic 51" descr="Clipboard Badge with solid fill">
            <a:extLst>
              <a:ext uri="{FF2B5EF4-FFF2-40B4-BE49-F238E27FC236}">
                <a16:creationId xmlns:a16="http://schemas.microsoft.com/office/drawing/2014/main" id="{F251F278-5BCA-D956-2B29-0437A635B5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1384" y="63136"/>
            <a:ext cx="914400" cy="914400"/>
          </a:xfrm>
          <a:prstGeom prst="rect">
            <a:avLst/>
          </a:prstGeom>
        </p:spPr>
      </p:pic>
      <p:pic>
        <p:nvPicPr>
          <p:cNvPr id="53" name="Graphic 52" descr="Clipboard Mixed with solid fill">
            <a:extLst>
              <a:ext uri="{FF2B5EF4-FFF2-40B4-BE49-F238E27FC236}">
                <a16:creationId xmlns:a16="http://schemas.microsoft.com/office/drawing/2014/main" id="{1A8B722A-C94C-2E4B-BC90-D5A31687C61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56535" y="63136"/>
            <a:ext cx="914400" cy="914400"/>
          </a:xfrm>
          <a:prstGeom prst="rect">
            <a:avLst/>
          </a:prstGeom>
        </p:spPr>
      </p:pic>
      <p:pic>
        <p:nvPicPr>
          <p:cNvPr id="54" name="Picture 2" descr="License Icon #320473 - Free Icons Library">
            <a:extLst>
              <a:ext uri="{FF2B5EF4-FFF2-40B4-BE49-F238E27FC236}">
                <a16:creationId xmlns:a16="http://schemas.microsoft.com/office/drawing/2014/main" id="{085A07EA-FF5D-0AD9-B87C-940050366354}"/>
              </a:ext>
            </a:extLst>
          </p:cNvPr>
          <p:cNvPicPr>
            <a:picLocks noChangeAspect="1" noChangeArrowheads="1"/>
          </p:cNvPicPr>
          <p:nvPr/>
        </p:nvPicPr>
        <p:blipFill>
          <a:blip r:embed="rId1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Vulnerabilidad - Iconos gratis de seguridad">
            <a:extLst>
              <a:ext uri="{FF2B5EF4-FFF2-40B4-BE49-F238E27FC236}">
                <a16:creationId xmlns:a16="http://schemas.microsoft.com/office/drawing/2014/main" id="{7A3B83F8-6E01-F5AD-0FA0-D9DC3D4FE27C}"/>
              </a:ext>
            </a:extLst>
          </p:cNvPr>
          <p:cNvPicPr>
            <a:picLocks noChangeAspect="1" noChangeArrowheads="1"/>
          </p:cNvPicPr>
          <p:nvPr/>
        </p:nvPicPr>
        <p:blipFill>
          <a:blip r:embed="rId1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pic>
        <p:nvPicPr>
          <p:cNvPr id="56" name="Graphic 55" descr="Cause And Effect with solid fill">
            <a:extLst>
              <a:ext uri="{FF2B5EF4-FFF2-40B4-BE49-F238E27FC236}">
                <a16:creationId xmlns:a16="http://schemas.microsoft.com/office/drawing/2014/main" id="{70A9001D-1143-47E0-6CBF-EA64F5C27E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25803" y="63136"/>
            <a:ext cx="914400" cy="914400"/>
          </a:xfrm>
          <a:prstGeom prst="rect">
            <a:avLst/>
          </a:prstGeom>
        </p:spPr>
      </p:pic>
      <p:pic>
        <p:nvPicPr>
          <p:cNvPr id="57" name="Graphic 56" descr="Box trolley with solid fill">
            <a:extLst>
              <a:ext uri="{FF2B5EF4-FFF2-40B4-BE49-F238E27FC236}">
                <a16:creationId xmlns:a16="http://schemas.microsoft.com/office/drawing/2014/main" id="{46475897-420B-AC99-7FAB-CBBC9A28CD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51229" y="26686"/>
            <a:ext cx="914400" cy="914400"/>
          </a:xfrm>
          <a:prstGeom prst="rect">
            <a:avLst/>
          </a:prstGeom>
        </p:spPr>
      </p:pic>
      <p:sp>
        <p:nvSpPr>
          <p:cNvPr id="3" name="Footer Placeholder 13">
            <a:extLst>
              <a:ext uri="{FF2B5EF4-FFF2-40B4-BE49-F238E27FC236}">
                <a16:creationId xmlns:a16="http://schemas.microsoft.com/office/drawing/2014/main" id="{6CE05B01-494C-FFC1-19DB-075914F2941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6" name="Picture 4">
            <a:extLst>
              <a:ext uri="{FF2B5EF4-FFF2-40B4-BE49-F238E27FC236}">
                <a16:creationId xmlns:a16="http://schemas.microsoft.com/office/drawing/2014/main" id="{5E016584-42E0-501A-CD56-43B84FB252F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7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21</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D1C2CE75-5B7F-685D-F651-15C94966454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8893250-DB47-0C37-D2CD-6DE0B4B83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51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3"/>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8560DD88-F550-09FF-5F46-7B3CCD99F3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85D4D0B-902B-DEDE-D589-518E41DC5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45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4"/>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4"/>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4"/>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4"/>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23</a:t>
            </a:fld>
            <a:endParaRPr lang="en-US" dirty="0">
              <a:solidFill>
                <a:schemeClr val="bg1"/>
              </a:solidFill>
            </a:endParaRPr>
          </a:p>
        </p:txBody>
      </p:sp>
      <p:sp>
        <p:nvSpPr>
          <p:cNvPr id="8" name="Footer Placeholder 13">
            <a:extLst>
              <a:ext uri="{FF2B5EF4-FFF2-40B4-BE49-F238E27FC236}">
                <a16:creationId xmlns:a16="http://schemas.microsoft.com/office/drawing/2014/main" id="{4A37424E-E18D-745D-199C-A4FC3B06E5B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0" name="Picture 4">
            <a:extLst>
              <a:ext uri="{FF2B5EF4-FFF2-40B4-BE49-F238E27FC236}">
                <a16:creationId xmlns:a16="http://schemas.microsoft.com/office/drawing/2014/main" id="{F59FC8F4-C8D9-1009-0F86-0B77CA4C5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91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25</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2" name="Footer Placeholder 13">
            <a:extLst>
              <a:ext uri="{FF2B5EF4-FFF2-40B4-BE49-F238E27FC236}">
                <a16:creationId xmlns:a16="http://schemas.microsoft.com/office/drawing/2014/main" id="{1022AC25-5BC6-B2AF-6176-7AD835F114E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01380DDB-B55E-E7D0-EDC2-E61D77F61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92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0FD3D7C3-3494-E767-28CB-B5429FD34C4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7E990B9-B73E-1C45-7A24-7F6A9E940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6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880890" cy="3901454"/>
          </a:xfrm>
        </p:spPr>
        <p:txBody>
          <a:bodyPr vert="horz" lIns="91440" tIns="45720" rIns="91440" bIns="45720" rtlCol="0" anchor="t">
            <a:normAutofit/>
          </a:bodyPr>
          <a:lstStyle/>
          <a:p>
            <a:r>
              <a:rPr lang="en-US" sz="3200" strike="sngStrike" dirty="0" err="1"/>
              <a:t>DevSecOps</a:t>
            </a:r>
            <a:r>
              <a:rPr lang="en-US" sz="3200" strike="sngStrike" dirty="0"/>
              <a:t>?</a:t>
            </a:r>
            <a:br>
              <a:rPr lang="en-US" sz="3200" strike="sngStrike" dirty="0"/>
            </a:br>
            <a:r>
              <a:rPr lang="en-US" sz="3200" dirty="0"/>
              <a:t>Platform Engineering</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27</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0FD3D7C3-3494-E767-28CB-B5429FD34C4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7E990B9-B73E-1C45-7A24-7F6A9E940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27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28</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
        <p:nvSpPr>
          <p:cNvPr id="8" name="Footer Placeholder 13">
            <a:extLst>
              <a:ext uri="{FF2B5EF4-FFF2-40B4-BE49-F238E27FC236}">
                <a16:creationId xmlns:a16="http://schemas.microsoft.com/office/drawing/2014/main" id="{E48A457B-2259-C804-6624-B65CD377B19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4D6B016B-A4C8-341B-E78F-745FBE214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384" y="63136"/>
            <a:ext cx="914400" cy="914400"/>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6535" y="63136"/>
            <a:ext cx="914400" cy="914400"/>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5803" y="63136"/>
            <a:ext cx="914400" cy="914400"/>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1229" y="26686"/>
            <a:ext cx="914400" cy="914400"/>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99557" y="58034"/>
            <a:ext cx="914400" cy="914400"/>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60983" y="65548"/>
            <a:ext cx="914400" cy="914400"/>
          </a:xfrm>
          <a:prstGeom prst="rect">
            <a:avLst/>
          </a:prstGeom>
        </p:spPr>
      </p:pic>
      <p:sp>
        <p:nvSpPr>
          <p:cNvPr id="3" name="Footer Placeholder 13">
            <a:extLst>
              <a:ext uri="{FF2B5EF4-FFF2-40B4-BE49-F238E27FC236}">
                <a16:creationId xmlns:a16="http://schemas.microsoft.com/office/drawing/2014/main" id="{A07DB541-8324-E457-2FC1-DC1A66F81F1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6" name="Picture 4">
            <a:extLst>
              <a:ext uri="{FF2B5EF4-FFF2-40B4-BE49-F238E27FC236}">
                <a16:creationId xmlns:a16="http://schemas.microsoft.com/office/drawing/2014/main" id="{8A46218C-156A-D6AC-50FA-D1C1937EAE2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1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B96705E0-ABDB-041C-30E4-434FBC839B1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0077F44-52BB-1E94-EE0E-3E51DF7484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13">
            <a:extLst>
              <a:ext uri="{FF2B5EF4-FFF2-40B4-BE49-F238E27FC236}">
                <a16:creationId xmlns:a16="http://schemas.microsoft.com/office/drawing/2014/main" id="{51167FA1-1C05-3FD1-67A7-C025D66C927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8" name="Picture 4">
            <a:extLst>
              <a:ext uri="{FF2B5EF4-FFF2-40B4-BE49-F238E27FC236}">
                <a16:creationId xmlns:a16="http://schemas.microsoft.com/office/drawing/2014/main" id="{63EFB491-F60A-D35A-91C8-9DAE01E0E98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984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sp>
        <p:nvSpPr>
          <p:cNvPr id="47" name="Down Arrow 46">
            <a:extLst>
              <a:ext uri="{FF2B5EF4-FFF2-40B4-BE49-F238E27FC236}">
                <a16:creationId xmlns:a16="http://schemas.microsoft.com/office/drawing/2014/main" id="{E5A16DAC-F157-CEBF-356B-EB474ED9EFFF}"/>
              </a:ext>
            </a:extLst>
          </p:cNvPr>
          <p:cNvSpPr/>
          <p:nvPr/>
        </p:nvSpPr>
        <p:spPr>
          <a:xfrm>
            <a:off x="2590957" y="1062952"/>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48456" y="110738"/>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5214524" y="275354"/>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5983249" y="118278"/>
            <a:ext cx="567708" cy="659769"/>
          </a:xfrm>
          <a:prstGeom prst="rect">
            <a:avLst/>
          </a:prstGeom>
        </p:spPr>
      </p:pic>
      <p:sp>
        <p:nvSpPr>
          <p:cNvPr id="48" name="Footer Placeholder 13">
            <a:extLst>
              <a:ext uri="{FF2B5EF4-FFF2-40B4-BE49-F238E27FC236}">
                <a16:creationId xmlns:a16="http://schemas.microsoft.com/office/drawing/2014/main" id="{5DEF07A8-4BDB-5763-02BB-CF7ED0A6B742}"/>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3" name="Picture 4">
            <a:extLst>
              <a:ext uri="{FF2B5EF4-FFF2-40B4-BE49-F238E27FC236}">
                <a16:creationId xmlns:a16="http://schemas.microsoft.com/office/drawing/2014/main" id="{65841F51-0FE1-80CD-A55A-EFCFEB919C8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36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770BD9BC-812E-A99B-610A-A852295EF831}"/>
              </a:ext>
            </a:extLst>
          </p:cNvPr>
          <p:cNvSpPr/>
          <p:nvPr/>
        </p:nvSpPr>
        <p:spPr>
          <a:xfrm>
            <a:off x="5539757"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9226" name="Picture 10" descr="Git logo and symbol, meaning, history, PNG">
            <a:extLst>
              <a:ext uri="{FF2B5EF4-FFF2-40B4-BE49-F238E27FC236}">
                <a16:creationId xmlns:a16="http://schemas.microsoft.com/office/drawing/2014/main" id="{AFC7920F-AB2A-D65F-B66B-C4A8274A669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60013" y="137139"/>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C22EF004-7375-735B-80CB-4805CFA48B72}"/>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7552" t="22363" r="37730" b="19010"/>
          <a:stretch/>
        </p:blipFill>
        <p:spPr bwMode="auto">
          <a:xfrm>
            <a:off x="6265958" y="213215"/>
            <a:ext cx="557021" cy="675526"/>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13">
            <a:extLst>
              <a:ext uri="{FF2B5EF4-FFF2-40B4-BE49-F238E27FC236}">
                <a16:creationId xmlns:a16="http://schemas.microsoft.com/office/drawing/2014/main" id="{435F4E4F-8EE5-5E2D-39E2-E809CA82985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9" name="Picture 4">
            <a:extLst>
              <a:ext uri="{FF2B5EF4-FFF2-40B4-BE49-F238E27FC236}">
                <a16:creationId xmlns:a16="http://schemas.microsoft.com/office/drawing/2014/main" id="{298BA19F-04E9-073F-9176-592DC8A2D41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30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sp>
        <p:nvSpPr>
          <p:cNvPr id="47" name="Down Arrow 46">
            <a:extLst>
              <a:ext uri="{FF2B5EF4-FFF2-40B4-BE49-F238E27FC236}">
                <a16:creationId xmlns:a16="http://schemas.microsoft.com/office/drawing/2014/main" id="{3149417C-4E66-BFE3-5E14-3B5BB68654A7}"/>
              </a:ext>
            </a:extLst>
          </p:cNvPr>
          <p:cNvSpPr/>
          <p:nvPr/>
        </p:nvSpPr>
        <p:spPr>
          <a:xfrm>
            <a:off x="8612411"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0" name="Picture 4">
            <a:extLst>
              <a:ext uri="{FF2B5EF4-FFF2-40B4-BE49-F238E27FC236}">
                <a16:creationId xmlns:a16="http://schemas.microsoft.com/office/drawing/2014/main" id="{BF207E24-040E-A1BB-402C-483D0A46CB7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Prometheus Monitoring System Logo PNG Vector (SVG) Free Download">
            <a:extLst>
              <a:ext uri="{FF2B5EF4-FFF2-40B4-BE49-F238E27FC236}">
                <a16:creationId xmlns:a16="http://schemas.microsoft.com/office/drawing/2014/main" id="{E52C1F5D-DB3F-69A8-7279-75B4AB5041C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elastic-logo-v-full-color - DATARUS">
            <a:extLst>
              <a:ext uri="{FF2B5EF4-FFF2-40B4-BE49-F238E27FC236}">
                <a16:creationId xmlns:a16="http://schemas.microsoft.com/office/drawing/2014/main" id="{F83E3CD1-AD04-5722-5401-91610B810626}"/>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2A56B4F5-5147-80B1-86B6-075AF0E62A63}"/>
              </a:ext>
            </a:extLst>
          </p:cNvPr>
          <p:cNvPicPr>
            <a:picLocks noChangeAspect="1"/>
          </p:cNvPicPr>
          <p:nvPr/>
        </p:nvPicPr>
        <p:blipFill>
          <a:blip r:embed="rId26"/>
          <a:stretch>
            <a:fillRect/>
          </a:stretch>
        </p:blipFill>
        <p:spPr>
          <a:xfrm>
            <a:off x="10406446" y="209005"/>
            <a:ext cx="824771" cy="675527"/>
          </a:xfrm>
          <a:prstGeom prst="rect">
            <a:avLst/>
          </a:prstGeom>
        </p:spPr>
      </p:pic>
      <p:pic>
        <p:nvPicPr>
          <p:cNvPr id="10242" name="Picture 2" descr="A Kubernetes policy engine: New features in Kyverno 1.12 – 4sysops">
            <a:extLst>
              <a:ext uri="{FF2B5EF4-FFF2-40B4-BE49-F238E27FC236}">
                <a16:creationId xmlns:a16="http://schemas.microsoft.com/office/drawing/2014/main" id="{C8DD7C9B-3CF5-F6A6-3784-66D9EB0C6A0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8" name="Footer Placeholder 13">
            <a:extLst>
              <a:ext uri="{FF2B5EF4-FFF2-40B4-BE49-F238E27FC236}">
                <a16:creationId xmlns:a16="http://schemas.microsoft.com/office/drawing/2014/main" id="{7919B2CA-BA29-845C-DB45-51984451393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9" name="Picture 4">
            <a:extLst>
              <a:ext uri="{FF2B5EF4-FFF2-40B4-BE49-F238E27FC236}">
                <a16:creationId xmlns:a16="http://schemas.microsoft.com/office/drawing/2014/main" id="{FCDC3E7C-77DF-FF30-FC98-C68031B77B1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63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50344" y="986112"/>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728504" y="1144032"/>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1673748" y="987113"/>
            <a:ext cx="567708" cy="659769"/>
          </a:xfrm>
          <a:prstGeom prst="rect">
            <a:avLst/>
          </a:prstGeom>
        </p:spPr>
      </p:pic>
      <p:pic>
        <p:nvPicPr>
          <p:cNvPr id="48" name="Picture 10" descr="Git logo and symbol, meaning, history, PNG">
            <a:extLst>
              <a:ext uri="{FF2B5EF4-FFF2-40B4-BE49-F238E27FC236}">
                <a16:creationId xmlns:a16="http://schemas.microsoft.com/office/drawing/2014/main" id="{81665F98-D0FC-AC0B-C16F-C4C35F72BF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98971" y="144318"/>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F6BC9297-7CA0-3FBD-7F0E-2E3D2574826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6177066" y="220394"/>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27730AE4-9750-3C70-770D-F57064F27C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ometheus Monitoring System Logo PNG Vector (SVG) Free Download">
            <a:extLst>
              <a:ext uri="{FF2B5EF4-FFF2-40B4-BE49-F238E27FC236}">
                <a16:creationId xmlns:a16="http://schemas.microsoft.com/office/drawing/2014/main" id="{1E5F7660-9F3D-E42A-2095-63043E80BEE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elastic-logo-v-full-color - DATARUS">
            <a:extLst>
              <a:ext uri="{FF2B5EF4-FFF2-40B4-BE49-F238E27FC236}">
                <a16:creationId xmlns:a16="http://schemas.microsoft.com/office/drawing/2014/main" id="{A84C714F-D6E3-D833-A91D-4065A681C525}"/>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36DA696-D82A-BD3B-8350-E3113063259F}"/>
              </a:ext>
            </a:extLst>
          </p:cNvPr>
          <p:cNvPicPr>
            <a:picLocks noChangeAspect="1"/>
          </p:cNvPicPr>
          <p:nvPr/>
        </p:nvPicPr>
        <p:blipFill>
          <a:blip r:embed="rId23"/>
          <a:stretch>
            <a:fillRect/>
          </a:stretch>
        </p:blipFill>
        <p:spPr>
          <a:xfrm>
            <a:off x="10406446" y="209005"/>
            <a:ext cx="824771" cy="675527"/>
          </a:xfrm>
          <a:prstGeom prst="rect">
            <a:avLst/>
          </a:prstGeom>
        </p:spPr>
      </p:pic>
      <p:pic>
        <p:nvPicPr>
          <p:cNvPr id="60" name="Picture 2" descr="A Kubernetes policy engine: New features in Kyverno 1.12 – 4sysops">
            <a:extLst>
              <a:ext uri="{FF2B5EF4-FFF2-40B4-BE49-F238E27FC236}">
                <a16:creationId xmlns:a16="http://schemas.microsoft.com/office/drawing/2014/main" id="{8A40C79B-136F-1360-A9C8-1D9CA3E3023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13">
            <a:extLst>
              <a:ext uri="{FF2B5EF4-FFF2-40B4-BE49-F238E27FC236}">
                <a16:creationId xmlns:a16="http://schemas.microsoft.com/office/drawing/2014/main" id="{BD00E2F3-583A-3ECD-230A-F0C94BDD29F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1" name="Picture 4">
            <a:extLst>
              <a:ext uri="{FF2B5EF4-FFF2-40B4-BE49-F238E27FC236}">
                <a16:creationId xmlns:a16="http://schemas.microsoft.com/office/drawing/2014/main" id="{8ACF6741-B6DF-19A5-69C4-C1183157D82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1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50344" y="986112"/>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728504" y="1144032"/>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1673748" y="987113"/>
            <a:ext cx="567708" cy="659769"/>
          </a:xfrm>
          <a:prstGeom prst="rect">
            <a:avLst/>
          </a:prstGeom>
        </p:spPr>
      </p:pic>
      <p:pic>
        <p:nvPicPr>
          <p:cNvPr id="48" name="Picture 10" descr="Git logo and symbol, meaning, history, PNG">
            <a:extLst>
              <a:ext uri="{FF2B5EF4-FFF2-40B4-BE49-F238E27FC236}">
                <a16:creationId xmlns:a16="http://schemas.microsoft.com/office/drawing/2014/main" id="{81665F98-D0FC-AC0B-C16F-C4C35F72BF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98971" y="144318"/>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F6BC9297-7CA0-3FBD-7F0E-2E3D2574826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6177066" y="220394"/>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27730AE4-9750-3C70-770D-F57064F27C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ometheus Monitoring System Logo PNG Vector (SVG) Free Download">
            <a:extLst>
              <a:ext uri="{FF2B5EF4-FFF2-40B4-BE49-F238E27FC236}">
                <a16:creationId xmlns:a16="http://schemas.microsoft.com/office/drawing/2014/main" id="{1E5F7660-9F3D-E42A-2095-63043E80BEE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elastic-logo-v-full-color - DATARUS">
            <a:extLst>
              <a:ext uri="{FF2B5EF4-FFF2-40B4-BE49-F238E27FC236}">
                <a16:creationId xmlns:a16="http://schemas.microsoft.com/office/drawing/2014/main" id="{A84C714F-D6E3-D833-A91D-4065A681C525}"/>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36DA696-D82A-BD3B-8350-E3113063259F}"/>
              </a:ext>
            </a:extLst>
          </p:cNvPr>
          <p:cNvPicPr>
            <a:picLocks noChangeAspect="1"/>
          </p:cNvPicPr>
          <p:nvPr/>
        </p:nvPicPr>
        <p:blipFill>
          <a:blip r:embed="rId23"/>
          <a:stretch>
            <a:fillRect/>
          </a:stretch>
        </p:blipFill>
        <p:spPr>
          <a:xfrm>
            <a:off x="10406446" y="209005"/>
            <a:ext cx="824771" cy="675527"/>
          </a:xfrm>
          <a:prstGeom prst="rect">
            <a:avLst/>
          </a:prstGeom>
        </p:spPr>
      </p:pic>
      <p:pic>
        <p:nvPicPr>
          <p:cNvPr id="60" name="Picture 2" descr="A Kubernetes policy engine: New features in Kyverno 1.12 – 4sysops">
            <a:extLst>
              <a:ext uri="{FF2B5EF4-FFF2-40B4-BE49-F238E27FC236}">
                <a16:creationId xmlns:a16="http://schemas.microsoft.com/office/drawing/2014/main" id="{8A40C79B-136F-1360-A9C8-1D9CA3E3023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E7DD431-10A2-DB78-447E-72F4DF2A871F}"/>
              </a:ext>
            </a:extLst>
          </p:cNvPr>
          <p:cNvSpPr/>
          <p:nvPr/>
        </p:nvSpPr>
        <p:spPr>
          <a:xfrm>
            <a:off x="4676931" y="0"/>
            <a:ext cx="7515069" cy="68580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12292" name="Picture 4" descr="Swipe Left Icon #229182 - Free Icons Library">
            <a:extLst>
              <a:ext uri="{FF2B5EF4-FFF2-40B4-BE49-F238E27FC236}">
                <a16:creationId xmlns:a16="http://schemas.microsoft.com/office/drawing/2014/main" id="{C24D556E-52C2-4497-C055-26A60067B23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19561" y="2073882"/>
            <a:ext cx="3789916" cy="3789916"/>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descr="Clock with solid fill">
            <a:extLst>
              <a:ext uri="{FF2B5EF4-FFF2-40B4-BE49-F238E27FC236}">
                <a16:creationId xmlns:a16="http://schemas.microsoft.com/office/drawing/2014/main" id="{5EEBA273-22B1-F735-43A4-699E7353030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182711" y="991768"/>
            <a:ext cx="914400" cy="914400"/>
          </a:xfrm>
          <a:prstGeom prst="rect">
            <a:avLst/>
          </a:prstGeom>
        </p:spPr>
      </p:pic>
      <p:pic>
        <p:nvPicPr>
          <p:cNvPr id="62" name="Graphic 61" descr="Shield Tick with solid fill">
            <a:extLst>
              <a:ext uri="{FF2B5EF4-FFF2-40B4-BE49-F238E27FC236}">
                <a16:creationId xmlns:a16="http://schemas.microsoft.com/office/drawing/2014/main" id="{78B8F530-FC4E-FD0B-BA4F-EAF7FB10C1C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351283" y="999120"/>
            <a:ext cx="914400" cy="914400"/>
          </a:xfrm>
          <a:prstGeom prst="rect">
            <a:avLst/>
          </a:prstGeom>
        </p:spPr>
      </p:pic>
      <p:pic>
        <p:nvPicPr>
          <p:cNvPr id="63" name="Graphic 62" descr="Dollar with solid fill">
            <a:extLst>
              <a:ext uri="{FF2B5EF4-FFF2-40B4-BE49-F238E27FC236}">
                <a16:creationId xmlns:a16="http://schemas.microsoft.com/office/drawing/2014/main" id="{8B295C38-CDB3-66F5-9D6C-95BE732C4F80}"/>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362818" y="991768"/>
            <a:ext cx="914400" cy="914400"/>
          </a:xfrm>
          <a:prstGeom prst="rect">
            <a:avLst/>
          </a:prstGeom>
        </p:spPr>
      </p:pic>
      <p:pic>
        <p:nvPicPr>
          <p:cNvPr id="1024" name="Graphic 1023" descr="Smiling face with solid fill with solid fill">
            <a:extLst>
              <a:ext uri="{FF2B5EF4-FFF2-40B4-BE49-F238E27FC236}">
                <a16:creationId xmlns:a16="http://schemas.microsoft.com/office/drawing/2014/main" id="{17D4B0F3-2424-75C0-7B5E-F640C676BF3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02100" y="999120"/>
            <a:ext cx="914400" cy="914400"/>
          </a:xfrm>
          <a:prstGeom prst="rect">
            <a:avLst/>
          </a:prstGeom>
        </p:spPr>
      </p:pic>
      <p:sp>
        <p:nvSpPr>
          <p:cNvPr id="1025" name="Footer Placeholder 13">
            <a:extLst>
              <a:ext uri="{FF2B5EF4-FFF2-40B4-BE49-F238E27FC236}">
                <a16:creationId xmlns:a16="http://schemas.microsoft.com/office/drawing/2014/main" id="{2E05C549-79B3-AB47-105D-49349CD4D60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27" name="Picture 4">
            <a:extLst>
              <a:ext uri="{FF2B5EF4-FFF2-40B4-BE49-F238E27FC236}">
                <a16:creationId xmlns:a16="http://schemas.microsoft.com/office/drawing/2014/main" id="{A12186C6-1779-1432-1500-948CF097BC9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068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50344" y="986112"/>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728504" y="1144032"/>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1673748" y="987113"/>
            <a:ext cx="567708" cy="659769"/>
          </a:xfrm>
          <a:prstGeom prst="rect">
            <a:avLst/>
          </a:prstGeom>
        </p:spPr>
      </p:pic>
      <p:pic>
        <p:nvPicPr>
          <p:cNvPr id="48" name="Picture 10" descr="Git logo and symbol, meaning, history, PNG">
            <a:extLst>
              <a:ext uri="{FF2B5EF4-FFF2-40B4-BE49-F238E27FC236}">
                <a16:creationId xmlns:a16="http://schemas.microsoft.com/office/drawing/2014/main" id="{81665F98-D0FC-AC0B-C16F-C4C35F72BF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98971" y="144318"/>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F6BC9297-7CA0-3FBD-7F0E-2E3D2574826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6177066" y="220394"/>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27730AE4-9750-3C70-770D-F57064F27C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ometheus Monitoring System Logo PNG Vector (SVG) Free Download">
            <a:extLst>
              <a:ext uri="{FF2B5EF4-FFF2-40B4-BE49-F238E27FC236}">
                <a16:creationId xmlns:a16="http://schemas.microsoft.com/office/drawing/2014/main" id="{1E5F7660-9F3D-E42A-2095-63043E80BEE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elastic-logo-v-full-color - DATARUS">
            <a:extLst>
              <a:ext uri="{FF2B5EF4-FFF2-40B4-BE49-F238E27FC236}">
                <a16:creationId xmlns:a16="http://schemas.microsoft.com/office/drawing/2014/main" id="{A84C714F-D6E3-D833-A91D-4065A681C525}"/>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36DA696-D82A-BD3B-8350-E3113063259F}"/>
              </a:ext>
            </a:extLst>
          </p:cNvPr>
          <p:cNvPicPr>
            <a:picLocks noChangeAspect="1"/>
          </p:cNvPicPr>
          <p:nvPr/>
        </p:nvPicPr>
        <p:blipFill>
          <a:blip r:embed="rId23"/>
          <a:stretch>
            <a:fillRect/>
          </a:stretch>
        </p:blipFill>
        <p:spPr>
          <a:xfrm>
            <a:off x="10406446" y="209005"/>
            <a:ext cx="824771" cy="675527"/>
          </a:xfrm>
          <a:prstGeom prst="rect">
            <a:avLst/>
          </a:prstGeom>
        </p:spPr>
      </p:pic>
      <p:pic>
        <p:nvPicPr>
          <p:cNvPr id="60" name="Picture 2" descr="A Kubernetes policy engine: New features in Kyverno 1.12 – 4sysops">
            <a:extLst>
              <a:ext uri="{FF2B5EF4-FFF2-40B4-BE49-F238E27FC236}">
                <a16:creationId xmlns:a16="http://schemas.microsoft.com/office/drawing/2014/main" id="{8A40C79B-136F-1360-A9C8-1D9CA3E3023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E7DD431-10A2-DB78-447E-72F4DF2A871F}"/>
              </a:ext>
            </a:extLst>
          </p:cNvPr>
          <p:cNvSpPr/>
          <p:nvPr/>
        </p:nvSpPr>
        <p:spPr>
          <a:xfrm>
            <a:off x="1" y="-17687"/>
            <a:ext cx="7131842" cy="68580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1" name="Picture 6" descr="Report Icon, Calligraphy #582083 - Free Icon Library">
            <a:extLst>
              <a:ext uri="{FF2B5EF4-FFF2-40B4-BE49-F238E27FC236}">
                <a16:creationId xmlns:a16="http://schemas.microsoft.com/office/drawing/2014/main" id="{FB042030-96FD-5EA7-E724-5D1E1A7FDD8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834655" y="2301631"/>
            <a:ext cx="3835132" cy="3835132"/>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descr="Danger with solid fill">
            <a:extLst>
              <a:ext uri="{FF2B5EF4-FFF2-40B4-BE49-F238E27FC236}">
                <a16:creationId xmlns:a16="http://schemas.microsoft.com/office/drawing/2014/main" id="{493A7A56-740F-FAF2-F2F7-FBC3B4E1761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932716" y="1070065"/>
            <a:ext cx="914400" cy="914400"/>
          </a:xfrm>
          <a:prstGeom prst="rect">
            <a:avLst/>
          </a:prstGeom>
        </p:spPr>
      </p:pic>
      <p:pic>
        <p:nvPicPr>
          <p:cNvPr id="63" name="Graphic 62" descr="Clapper board with solid fill">
            <a:extLst>
              <a:ext uri="{FF2B5EF4-FFF2-40B4-BE49-F238E27FC236}">
                <a16:creationId xmlns:a16="http://schemas.microsoft.com/office/drawing/2014/main" id="{D5A80E4D-A175-C476-BCCA-E9315A49E980}"/>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218720" y="1080623"/>
            <a:ext cx="914400" cy="914400"/>
          </a:xfrm>
          <a:prstGeom prst="rect">
            <a:avLst/>
          </a:prstGeom>
        </p:spPr>
      </p:pic>
      <p:pic>
        <p:nvPicPr>
          <p:cNvPr id="1024" name="Graphic 1023" descr="Clipboard Mixed with solid fill">
            <a:extLst>
              <a:ext uri="{FF2B5EF4-FFF2-40B4-BE49-F238E27FC236}">
                <a16:creationId xmlns:a16="http://schemas.microsoft.com/office/drawing/2014/main" id="{FA8D6A72-C470-3243-E4F3-AF76FE24D17A}"/>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388971" y="1080623"/>
            <a:ext cx="914400" cy="914400"/>
          </a:xfrm>
          <a:prstGeom prst="rect">
            <a:avLst/>
          </a:prstGeom>
        </p:spPr>
      </p:pic>
      <p:pic>
        <p:nvPicPr>
          <p:cNvPr id="1025" name="Graphic 1024" descr="Harvey Balls 0% with solid fill">
            <a:extLst>
              <a:ext uri="{FF2B5EF4-FFF2-40B4-BE49-F238E27FC236}">
                <a16:creationId xmlns:a16="http://schemas.microsoft.com/office/drawing/2014/main" id="{C509CB91-5034-B3E9-0725-1D18A9336CD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538144" y="1105046"/>
            <a:ext cx="914400" cy="914400"/>
          </a:xfrm>
          <a:prstGeom prst="rect">
            <a:avLst/>
          </a:prstGeom>
        </p:spPr>
      </p:pic>
      <p:sp>
        <p:nvSpPr>
          <p:cNvPr id="1027" name="Footer Placeholder 13">
            <a:extLst>
              <a:ext uri="{FF2B5EF4-FFF2-40B4-BE49-F238E27FC236}">
                <a16:creationId xmlns:a16="http://schemas.microsoft.com/office/drawing/2014/main" id="{A5F68395-47D0-98A6-D153-DC46E473362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29" name="Picture 4">
            <a:extLst>
              <a:ext uri="{FF2B5EF4-FFF2-40B4-BE49-F238E27FC236}">
                <a16:creationId xmlns:a16="http://schemas.microsoft.com/office/drawing/2014/main" id="{935F2D4D-B969-3BC6-293B-01F36C269A18}"/>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73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T WAIT.. THERE'S MORE.. meme - Piñata Farms - The best meme generator and  meme maker for video &amp; image memes">
            <a:extLst>
              <a:ext uri="{FF2B5EF4-FFF2-40B4-BE49-F238E27FC236}">
                <a16:creationId xmlns:a16="http://schemas.microsoft.com/office/drawing/2014/main" id="{126B7755-977F-6CF2-AB0F-36D2DD968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123950"/>
            <a:ext cx="8521700" cy="4610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20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50344" y="986112"/>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728504" y="1144032"/>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1673748" y="987113"/>
            <a:ext cx="567708" cy="659769"/>
          </a:xfrm>
          <a:prstGeom prst="rect">
            <a:avLst/>
          </a:prstGeom>
        </p:spPr>
      </p:pic>
      <p:pic>
        <p:nvPicPr>
          <p:cNvPr id="48" name="Picture 10" descr="Git logo and symbol, meaning, history, PNG">
            <a:extLst>
              <a:ext uri="{FF2B5EF4-FFF2-40B4-BE49-F238E27FC236}">
                <a16:creationId xmlns:a16="http://schemas.microsoft.com/office/drawing/2014/main" id="{81665F98-D0FC-AC0B-C16F-C4C35F72BF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98971" y="144318"/>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F6BC9297-7CA0-3FBD-7F0E-2E3D2574826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6177066" y="220394"/>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27730AE4-9750-3C70-770D-F57064F27C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ometheus Monitoring System Logo PNG Vector (SVG) Free Download">
            <a:extLst>
              <a:ext uri="{FF2B5EF4-FFF2-40B4-BE49-F238E27FC236}">
                <a16:creationId xmlns:a16="http://schemas.microsoft.com/office/drawing/2014/main" id="{1E5F7660-9F3D-E42A-2095-63043E80BEE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elastic-logo-v-full-color - DATARUS">
            <a:extLst>
              <a:ext uri="{FF2B5EF4-FFF2-40B4-BE49-F238E27FC236}">
                <a16:creationId xmlns:a16="http://schemas.microsoft.com/office/drawing/2014/main" id="{A84C714F-D6E3-D833-A91D-4065A681C525}"/>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36DA696-D82A-BD3B-8350-E3113063259F}"/>
              </a:ext>
            </a:extLst>
          </p:cNvPr>
          <p:cNvPicPr>
            <a:picLocks noChangeAspect="1"/>
          </p:cNvPicPr>
          <p:nvPr/>
        </p:nvPicPr>
        <p:blipFill>
          <a:blip r:embed="rId23"/>
          <a:stretch>
            <a:fillRect/>
          </a:stretch>
        </p:blipFill>
        <p:spPr>
          <a:xfrm>
            <a:off x="10406446" y="209005"/>
            <a:ext cx="824771" cy="675527"/>
          </a:xfrm>
          <a:prstGeom prst="rect">
            <a:avLst/>
          </a:prstGeom>
        </p:spPr>
      </p:pic>
      <p:pic>
        <p:nvPicPr>
          <p:cNvPr id="60" name="Picture 2" descr="A Kubernetes policy engine: New features in Kyverno 1.12 – 4sysops">
            <a:extLst>
              <a:ext uri="{FF2B5EF4-FFF2-40B4-BE49-F238E27FC236}">
                <a16:creationId xmlns:a16="http://schemas.microsoft.com/office/drawing/2014/main" id="{8A40C79B-136F-1360-A9C8-1D9CA3E3023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13">
            <a:extLst>
              <a:ext uri="{FF2B5EF4-FFF2-40B4-BE49-F238E27FC236}">
                <a16:creationId xmlns:a16="http://schemas.microsoft.com/office/drawing/2014/main" id="{BD00E2F3-583A-3ECD-230A-F0C94BDD29F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1" name="Picture 4">
            <a:extLst>
              <a:ext uri="{FF2B5EF4-FFF2-40B4-BE49-F238E27FC236}">
                <a16:creationId xmlns:a16="http://schemas.microsoft.com/office/drawing/2014/main" id="{8ACF6741-B6DF-19A5-69C4-C1183157D82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A364BF1C-B4A8-5F87-5912-A0F119783D70}"/>
              </a:ext>
            </a:extLst>
          </p:cNvPr>
          <p:cNvSpPr/>
          <p:nvPr/>
        </p:nvSpPr>
        <p:spPr>
          <a:xfrm>
            <a:off x="119743" y="0"/>
            <a:ext cx="12072257" cy="68580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62" name="Picture 2" descr="Portal Transparent Transparent HQ PNG Download | FreePNGImg">
            <a:extLst>
              <a:ext uri="{FF2B5EF4-FFF2-40B4-BE49-F238E27FC236}">
                <a16:creationId xmlns:a16="http://schemas.microsoft.com/office/drawing/2014/main" id="{CB44EFB2-D9D8-96F7-9E3C-F339D8832AB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99150" y="-125164"/>
            <a:ext cx="3216050" cy="3216050"/>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4" descr="420,000+ Admire Stock Photos, Pictures &amp; Royalty-Free Images - iStock | Man  admire, Admire face, Admire office">
            <a:extLst>
              <a:ext uri="{FF2B5EF4-FFF2-40B4-BE49-F238E27FC236}">
                <a16:creationId xmlns:a16="http://schemas.microsoft.com/office/drawing/2014/main" id="{8023F498-13E0-6384-A30B-15FA3EFD4E1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379374" y="1910912"/>
            <a:ext cx="6373962" cy="371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35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39</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69369D72-C739-698D-127B-9D1DA1990C7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6F0042B-EE60-B799-A99E-05CA913E4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 September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40</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Footer Placeholder 13">
            <a:extLst>
              <a:ext uri="{FF2B5EF4-FFF2-40B4-BE49-F238E27FC236}">
                <a16:creationId xmlns:a16="http://schemas.microsoft.com/office/drawing/2014/main" id="{C522E893-3F83-729E-6B26-2AA387D26C4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0DCC5221-0477-5433-C771-3B7990D9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73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2B03-D0A8-5290-18D6-3CD761E28551}"/>
              </a:ext>
            </a:extLst>
          </p:cNvPr>
          <p:cNvSpPr>
            <a:spLocks noGrp="1"/>
          </p:cNvSpPr>
          <p:nvPr>
            <p:ph type="title"/>
          </p:nvPr>
        </p:nvSpPr>
        <p:spPr/>
        <p:txBody>
          <a:bodyPr/>
          <a:lstStyle/>
          <a:p>
            <a:r>
              <a:rPr lang="en-DK" dirty="0"/>
              <a:t>Recommendations</a:t>
            </a:r>
          </a:p>
        </p:txBody>
      </p:sp>
      <p:sp>
        <p:nvSpPr>
          <p:cNvPr id="4" name="Google Shape;2447;p44">
            <a:extLst>
              <a:ext uri="{FF2B5EF4-FFF2-40B4-BE49-F238E27FC236}">
                <a16:creationId xmlns:a16="http://schemas.microsoft.com/office/drawing/2014/main" id="{DD0CB125-0E68-FC7C-7124-595596DDCFCD}"/>
              </a:ext>
            </a:extLst>
          </p:cNvPr>
          <p:cNvSpPr/>
          <p:nvPr/>
        </p:nvSpPr>
        <p:spPr>
          <a:xfrm>
            <a:off x="3850471" y="3813430"/>
            <a:ext cx="0" cy="25"/>
          </a:xfrm>
          <a:custGeom>
            <a:avLst/>
            <a:gdLst/>
            <a:ahLst/>
            <a:cxnLst/>
            <a:rect l="l" t="t" r="r" b="b"/>
            <a:pathLst>
              <a:path h="1" extrusionOk="0">
                <a:moveTo>
                  <a:pt x="0" y="0"/>
                </a:moveTo>
                <a:close/>
              </a:path>
            </a:pathLst>
          </a:custGeom>
          <a:solidFill>
            <a:srgbClr val="FFFFFF"/>
          </a:solidFill>
          <a:ln w="1211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448;p44">
            <a:extLst>
              <a:ext uri="{FF2B5EF4-FFF2-40B4-BE49-F238E27FC236}">
                <a16:creationId xmlns:a16="http://schemas.microsoft.com/office/drawing/2014/main" id="{4BDEE09D-3739-9D41-1109-DF9638D852AE}"/>
              </a:ext>
            </a:extLst>
          </p:cNvPr>
          <p:cNvGrpSpPr/>
          <p:nvPr/>
        </p:nvGrpSpPr>
        <p:grpSpPr>
          <a:xfrm>
            <a:off x="2470521" y="2319705"/>
            <a:ext cx="1556475" cy="2670132"/>
            <a:chOff x="1386788" y="1269838"/>
            <a:chExt cx="1556475" cy="2670132"/>
          </a:xfrm>
        </p:grpSpPr>
        <p:sp>
          <p:nvSpPr>
            <p:cNvPr id="6" name="Google Shape;2449;p44">
              <a:extLst>
                <a:ext uri="{FF2B5EF4-FFF2-40B4-BE49-F238E27FC236}">
                  <a16:creationId xmlns:a16="http://schemas.microsoft.com/office/drawing/2014/main" id="{2FA94CE9-EE7F-2626-08DF-B54E32294ED1}"/>
                </a:ext>
              </a:extLst>
            </p:cNvPr>
            <p:cNvSpPr/>
            <p:nvPr/>
          </p:nvSpPr>
          <p:spPr>
            <a:xfrm>
              <a:off x="1496638" y="2703063"/>
              <a:ext cx="1336500" cy="722800"/>
            </a:xfrm>
            <a:custGeom>
              <a:avLst/>
              <a:gdLst/>
              <a:ahLst/>
              <a:cxnLst/>
              <a:rect l="l" t="t" r="r" b="b"/>
              <a:pathLst>
                <a:path w="53460" h="28912" extrusionOk="0">
                  <a:moveTo>
                    <a:pt x="2663" y="0"/>
                  </a:moveTo>
                  <a:cubicBezTo>
                    <a:pt x="2042" y="0"/>
                    <a:pt x="1423" y="236"/>
                    <a:pt x="953" y="706"/>
                  </a:cubicBezTo>
                  <a:cubicBezTo>
                    <a:pt x="0" y="1658"/>
                    <a:pt x="0" y="3194"/>
                    <a:pt x="953" y="4135"/>
                  </a:cubicBezTo>
                  <a:lnTo>
                    <a:pt x="25015" y="28209"/>
                  </a:lnTo>
                  <a:cubicBezTo>
                    <a:pt x="25491" y="28674"/>
                    <a:pt x="26111" y="28912"/>
                    <a:pt x="26730" y="28912"/>
                  </a:cubicBezTo>
                  <a:cubicBezTo>
                    <a:pt x="27349" y="28912"/>
                    <a:pt x="27968" y="28674"/>
                    <a:pt x="28444" y="28209"/>
                  </a:cubicBezTo>
                  <a:lnTo>
                    <a:pt x="52519" y="4135"/>
                  </a:lnTo>
                  <a:cubicBezTo>
                    <a:pt x="53459" y="3194"/>
                    <a:pt x="53459" y="1658"/>
                    <a:pt x="52519" y="706"/>
                  </a:cubicBezTo>
                  <a:cubicBezTo>
                    <a:pt x="52042" y="236"/>
                    <a:pt x="51423" y="0"/>
                    <a:pt x="50804" y="0"/>
                  </a:cubicBezTo>
                  <a:cubicBezTo>
                    <a:pt x="50185" y="0"/>
                    <a:pt x="49566" y="236"/>
                    <a:pt x="49090" y="706"/>
                  </a:cubicBezTo>
                  <a:lnTo>
                    <a:pt x="26730" y="23066"/>
                  </a:lnTo>
                  <a:lnTo>
                    <a:pt x="4382" y="706"/>
                  </a:lnTo>
                  <a:cubicBezTo>
                    <a:pt x="3905" y="236"/>
                    <a:pt x="3283" y="0"/>
                    <a:pt x="2663"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44">
              <a:extLst>
                <a:ext uri="{FF2B5EF4-FFF2-40B4-BE49-F238E27FC236}">
                  <a16:creationId xmlns:a16="http://schemas.microsoft.com/office/drawing/2014/main" id="{47C9D821-136E-2BB8-9F4D-65E2BEA26DC0}"/>
                </a:ext>
              </a:extLst>
            </p:cNvPr>
            <p:cNvSpPr/>
            <p:nvPr/>
          </p:nvSpPr>
          <p:spPr>
            <a:xfrm>
              <a:off x="1386788" y="1518238"/>
              <a:ext cx="1556475" cy="1540850"/>
            </a:xfrm>
            <a:custGeom>
              <a:avLst/>
              <a:gdLst/>
              <a:ahLst/>
              <a:cxnLst/>
              <a:rect l="l" t="t" r="r" b="b"/>
              <a:pathLst>
                <a:path w="62259" h="61634" extrusionOk="0">
                  <a:moveTo>
                    <a:pt x="31130" y="1"/>
                  </a:moveTo>
                  <a:cubicBezTo>
                    <a:pt x="30308" y="1"/>
                    <a:pt x="29487" y="313"/>
                    <a:pt x="28861" y="938"/>
                  </a:cubicBezTo>
                  <a:lnTo>
                    <a:pt x="1251" y="28549"/>
                  </a:lnTo>
                  <a:cubicBezTo>
                    <a:pt x="1" y="29799"/>
                    <a:pt x="1" y="31823"/>
                    <a:pt x="1251" y="33073"/>
                  </a:cubicBezTo>
                  <a:lnTo>
                    <a:pt x="28861" y="60696"/>
                  </a:lnTo>
                  <a:cubicBezTo>
                    <a:pt x="29487" y="61321"/>
                    <a:pt x="30308" y="61633"/>
                    <a:pt x="31130" y="61633"/>
                  </a:cubicBezTo>
                  <a:cubicBezTo>
                    <a:pt x="31951" y="61633"/>
                    <a:pt x="32773" y="61321"/>
                    <a:pt x="33398" y="60696"/>
                  </a:cubicBezTo>
                  <a:lnTo>
                    <a:pt x="61008" y="33073"/>
                  </a:lnTo>
                  <a:cubicBezTo>
                    <a:pt x="62258" y="31823"/>
                    <a:pt x="62258" y="29799"/>
                    <a:pt x="61008" y="28549"/>
                  </a:cubicBezTo>
                  <a:lnTo>
                    <a:pt x="33398" y="938"/>
                  </a:lnTo>
                  <a:cubicBezTo>
                    <a:pt x="32773" y="313"/>
                    <a:pt x="31951" y="1"/>
                    <a:pt x="31130"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44">
              <a:extLst>
                <a:ext uri="{FF2B5EF4-FFF2-40B4-BE49-F238E27FC236}">
                  <a16:creationId xmlns:a16="http://schemas.microsoft.com/office/drawing/2014/main" id="{B3E5C711-12EB-4F39-8FFE-6C8C63910B61}"/>
                </a:ext>
              </a:extLst>
            </p:cNvPr>
            <p:cNvSpPr/>
            <p:nvPr/>
          </p:nvSpPr>
          <p:spPr>
            <a:xfrm>
              <a:off x="1493063" y="1616388"/>
              <a:ext cx="1343925" cy="1343650"/>
            </a:xfrm>
            <a:custGeom>
              <a:avLst/>
              <a:gdLst/>
              <a:ahLst/>
              <a:cxnLst/>
              <a:rect l="l" t="t" r="r" b="b"/>
              <a:pathLst>
                <a:path w="53757" h="53746" extrusionOk="0">
                  <a:moveTo>
                    <a:pt x="26885" y="1"/>
                  </a:moveTo>
                  <a:lnTo>
                    <a:pt x="0" y="26873"/>
                  </a:lnTo>
                  <a:lnTo>
                    <a:pt x="26885" y="53745"/>
                  </a:lnTo>
                  <a:lnTo>
                    <a:pt x="53757" y="26873"/>
                  </a:lnTo>
                  <a:lnTo>
                    <a:pt x="26885"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dirty="0">
                  <a:solidFill>
                    <a:srgbClr val="434343"/>
                  </a:solidFill>
                  <a:latin typeface="Fira Sans Extra Condensed Medium"/>
                  <a:ea typeface="Fira Sans Extra Condensed Medium"/>
                  <a:cs typeface="Fira Sans Extra Condensed Medium"/>
                  <a:sym typeface="Fira Sans Extra Condensed Medium"/>
                </a:rPr>
                <a:t>Policy as Code</a:t>
              </a:r>
            </a:p>
          </p:txBody>
        </p:sp>
        <p:sp>
          <p:nvSpPr>
            <p:cNvPr id="9" name="Google Shape;2452;p44">
              <a:extLst>
                <a:ext uri="{FF2B5EF4-FFF2-40B4-BE49-F238E27FC236}">
                  <a16:creationId xmlns:a16="http://schemas.microsoft.com/office/drawing/2014/main" id="{3523C1B3-6A4B-9710-08B9-C82208A4E0E7}"/>
                </a:ext>
              </a:extLst>
            </p:cNvPr>
            <p:cNvSpPr/>
            <p:nvPr/>
          </p:nvSpPr>
          <p:spPr>
            <a:xfrm>
              <a:off x="1841013" y="1269838"/>
              <a:ext cx="647725" cy="640075"/>
            </a:xfrm>
            <a:custGeom>
              <a:avLst/>
              <a:gdLst/>
              <a:ahLst/>
              <a:cxnLst/>
              <a:rect l="l" t="t" r="r" b="b"/>
              <a:pathLst>
                <a:path w="25909" h="25603" extrusionOk="0">
                  <a:moveTo>
                    <a:pt x="12961" y="1"/>
                  </a:moveTo>
                  <a:cubicBezTo>
                    <a:pt x="12559" y="1"/>
                    <a:pt x="12157" y="153"/>
                    <a:pt x="11847" y="456"/>
                  </a:cubicBezTo>
                  <a:lnTo>
                    <a:pt x="620" y="11696"/>
                  </a:lnTo>
                  <a:cubicBezTo>
                    <a:pt x="1" y="12303"/>
                    <a:pt x="1" y="13303"/>
                    <a:pt x="620" y="13910"/>
                  </a:cubicBezTo>
                  <a:lnTo>
                    <a:pt x="11847" y="25138"/>
                  </a:lnTo>
                  <a:cubicBezTo>
                    <a:pt x="12157" y="25448"/>
                    <a:pt x="12559" y="25602"/>
                    <a:pt x="12961" y="25602"/>
                  </a:cubicBezTo>
                  <a:cubicBezTo>
                    <a:pt x="13362" y="25602"/>
                    <a:pt x="13764" y="25448"/>
                    <a:pt x="14074" y="25138"/>
                  </a:cubicBezTo>
                  <a:lnTo>
                    <a:pt x="25301" y="13910"/>
                  </a:lnTo>
                  <a:cubicBezTo>
                    <a:pt x="25909" y="13303"/>
                    <a:pt x="25909" y="12303"/>
                    <a:pt x="25301" y="11696"/>
                  </a:cubicBezTo>
                  <a:lnTo>
                    <a:pt x="14074" y="456"/>
                  </a:lnTo>
                  <a:cubicBezTo>
                    <a:pt x="13764" y="153"/>
                    <a:pt x="13362" y="1"/>
                    <a:pt x="12961"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455;p44">
              <a:extLst>
                <a:ext uri="{FF2B5EF4-FFF2-40B4-BE49-F238E27FC236}">
                  <a16:creationId xmlns:a16="http://schemas.microsoft.com/office/drawing/2014/main" id="{E620D179-63A9-99C6-2088-57F93F87B7B9}"/>
                </a:ext>
              </a:extLst>
            </p:cNvPr>
            <p:cNvSpPr txBox="1"/>
            <p:nvPr/>
          </p:nvSpPr>
          <p:spPr>
            <a:xfrm>
              <a:off x="1420172" y="3510370"/>
              <a:ext cx="1403975"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Governance</a:t>
              </a:r>
              <a:endParaRPr sz="1300" dirty="0">
                <a:solidFill>
                  <a:srgbClr val="434343"/>
                </a:solidFill>
                <a:latin typeface="Roboto"/>
                <a:ea typeface="Roboto"/>
                <a:cs typeface="Roboto"/>
                <a:sym typeface="Roboto"/>
              </a:endParaRPr>
            </a:p>
          </p:txBody>
        </p:sp>
      </p:grpSp>
      <p:grpSp>
        <p:nvGrpSpPr>
          <p:cNvPr id="13" name="Google Shape;2456;p44">
            <a:extLst>
              <a:ext uri="{FF2B5EF4-FFF2-40B4-BE49-F238E27FC236}">
                <a16:creationId xmlns:a16="http://schemas.microsoft.com/office/drawing/2014/main" id="{F74D580C-42E7-7D80-D93C-AAC6EAB9254B}"/>
              </a:ext>
            </a:extLst>
          </p:cNvPr>
          <p:cNvGrpSpPr/>
          <p:nvPr/>
        </p:nvGrpSpPr>
        <p:grpSpPr>
          <a:xfrm>
            <a:off x="4877371" y="2319705"/>
            <a:ext cx="1556775" cy="2661837"/>
            <a:chOff x="3793638" y="1269838"/>
            <a:chExt cx="1556775" cy="2661837"/>
          </a:xfrm>
        </p:grpSpPr>
        <p:sp>
          <p:nvSpPr>
            <p:cNvPr id="14" name="Google Shape;2457;p44">
              <a:extLst>
                <a:ext uri="{FF2B5EF4-FFF2-40B4-BE49-F238E27FC236}">
                  <a16:creationId xmlns:a16="http://schemas.microsoft.com/office/drawing/2014/main" id="{CAB42C74-9499-1CFA-ABDF-DF3A55DD7DF6}"/>
                </a:ext>
              </a:extLst>
            </p:cNvPr>
            <p:cNvSpPr/>
            <p:nvPr/>
          </p:nvSpPr>
          <p:spPr>
            <a:xfrm>
              <a:off x="3903763" y="2703063"/>
              <a:ext cx="1336500" cy="722800"/>
            </a:xfrm>
            <a:custGeom>
              <a:avLst/>
              <a:gdLst/>
              <a:ahLst/>
              <a:cxnLst/>
              <a:rect l="l" t="t" r="r" b="b"/>
              <a:pathLst>
                <a:path w="53460" h="28912" extrusionOk="0">
                  <a:moveTo>
                    <a:pt x="2662" y="0"/>
                  </a:moveTo>
                  <a:cubicBezTo>
                    <a:pt x="2043" y="0"/>
                    <a:pt x="1424" y="236"/>
                    <a:pt x="953" y="706"/>
                  </a:cubicBezTo>
                  <a:cubicBezTo>
                    <a:pt x="1" y="1658"/>
                    <a:pt x="1" y="3194"/>
                    <a:pt x="953" y="4135"/>
                  </a:cubicBezTo>
                  <a:lnTo>
                    <a:pt x="25016" y="28209"/>
                  </a:lnTo>
                  <a:cubicBezTo>
                    <a:pt x="25492" y="28674"/>
                    <a:pt x="26111" y="28912"/>
                    <a:pt x="26730" y="28912"/>
                  </a:cubicBezTo>
                  <a:cubicBezTo>
                    <a:pt x="27350" y="28912"/>
                    <a:pt x="27969" y="28674"/>
                    <a:pt x="28445" y="28209"/>
                  </a:cubicBezTo>
                  <a:lnTo>
                    <a:pt x="52519" y="4135"/>
                  </a:lnTo>
                  <a:cubicBezTo>
                    <a:pt x="53460" y="3194"/>
                    <a:pt x="53460" y="1658"/>
                    <a:pt x="52519" y="706"/>
                  </a:cubicBezTo>
                  <a:cubicBezTo>
                    <a:pt x="52043" y="236"/>
                    <a:pt x="51421" y="0"/>
                    <a:pt x="50800" y="0"/>
                  </a:cubicBezTo>
                  <a:cubicBezTo>
                    <a:pt x="50180" y="0"/>
                    <a:pt x="49561" y="236"/>
                    <a:pt x="49090" y="706"/>
                  </a:cubicBezTo>
                  <a:lnTo>
                    <a:pt x="26730" y="23066"/>
                  </a:lnTo>
                  <a:lnTo>
                    <a:pt x="4371" y="706"/>
                  </a:lnTo>
                  <a:cubicBezTo>
                    <a:pt x="3900" y="236"/>
                    <a:pt x="3281" y="0"/>
                    <a:pt x="2662"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8;p44">
              <a:extLst>
                <a:ext uri="{FF2B5EF4-FFF2-40B4-BE49-F238E27FC236}">
                  <a16:creationId xmlns:a16="http://schemas.microsoft.com/office/drawing/2014/main" id="{FEDB6A90-8392-D1B4-DB78-42E20939E7BC}"/>
                </a:ext>
              </a:extLst>
            </p:cNvPr>
            <p:cNvSpPr/>
            <p:nvPr/>
          </p:nvSpPr>
          <p:spPr>
            <a:xfrm>
              <a:off x="3793638" y="1518238"/>
              <a:ext cx="1556775" cy="1540850"/>
            </a:xfrm>
            <a:custGeom>
              <a:avLst/>
              <a:gdLst/>
              <a:ahLst/>
              <a:cxnLst/>
              <a:rect l="l" t="t" r="r" b="b"/>
              <a:pathLst>
                <a:path w="62271" h="61634" extrusionOk="0">
                  <a:moveTo>
                    <a:pt x="31135" y="1"/>
                  </a:moveTo>
                  <a:cubicBezTo>
                    <a:pt x="30317" y="1"/>
                    <a:pt x="29498" y="313"/>
                    <a:pt x="28873" y="938"/>
                  </a:cubicBezTo>
                  <a:lnTo>
                    <a:pt x="1263" y="28549"/>
                  </a:lnTo>
                  <a:cubicBezTo>
                    <a:pt x="1" y="29799"/>
                    <a:pt x="1" y="31823"/>
                    <a:pt x="1263" y="33073"/>
                  </a:cubicBezTo>
                  <a:lnTo>
                    <a:pt x="28873" y="60696"/>
                  </a:lnTo>
                  <a:cubicBezTo>
                    <a:pt x="29498" y="61321"/>
                    <a:pt x="30317" y="61633"/>
                    <a:pt x="31135" y="61633"/>
                  </a:cubicBezTo>
                  <a:cubicBezTo>
                    <a:pt x="31954" y="61633"/>
                    <a:pt x="32773" y="61321"/>
                    <a:pt x="33398" y="60696"/>
                  </a:cubicBezTo>
                  <a:lnTo>
                    <a:pt x="61020" y="33073"/>
                  </a:lnTo>
                  <a:cubicBezTo>
                    <a:pt x="62270" y="31823"/>
                    <a:pt x="62270" y="29799"/>
                    <a:pt x="61020" y="28549"/>
                  </a:cubicBezTo>
                  <a:lnTo>
                    <a:pt x="33398" y="938"/>
                  </a:lnTo>
                  <a:cubicBezTo>
                    <a:pt x="32773"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9;p44">
              <a:extLst>
                <a:ext uri="{FF2B5EF4-FFF2-40B4-BE49-F238E27FC236}">
                  <a16:creationId xmlns:a16="http://schemas.microsoft.com/office/drawing/2014/main" id="{83086BD5-4F18-9FBB-69A6-AD45B68AE08D}"/>
                </a:ext>
              </a:extLst>
            </p:cNvPr>
            <p:cNvSpPr/>
            <p:nvPr/>
          </p:nvSpPr>
          <p:spPr>
            <a:xfrm>
              <a:off x="3900213" y="1616388"/>
              <a:ext cx="1343625" cy="1343650"/>
            </a:xfrm>
            <a:custGeom>
              <a:avLst/>
              <a:gdLst/>
              <a:ahLst/>
              <a:cxnLst/>
              <a:rect l="l" t="t" r="r" b="b"/>
              <a:pathLst>
                <a:path w="53745" h="53746" extrusionOk="0">
                  <a:moveTo>
                    <a:pt x="26872" y="1"/>
                  </a:moveTo>
                  <a:lnTo>
                    <a:pt x="0" y="26873"/>
                  </a:lnTo>
                  <a:lnTo>
                    <a:pt x="26872" y="53745"/>
                  </a:lnTo>
                  <a:lnTo>
                    <a:pt x="53745" y="26873"/>
                  </a:lnTo>
                  <a:lnTo>
                    <a:pt x="26872"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dirty="0">
                  <a:solidFill>
                    <a:srgbClr val="434343"/>
                  </a:solidFill>
                  <a:latin typeface="Fira Sans Extra Condensed Medium"/>
                  <a:ea typeface="Fira Sans Extra Condensed Medium"/>
                  <a:cs typeface="Fira Sans Extra Condensed Medium"/>
                  <a:sym typeface="Fira Sans Extra Condensed Medium"/>
                </a:rPr>
                <a:t>Chaos Engineering</a:t>
              </a:r>
            </a:p>
          </p:txBody>
        </p:sp>
        <p:sp>
          <p:nvSpPr>
            <p:cNvPr id="17" name="Google Shape;2460;p44">
              <a:extLst>
                <a:ext uri="{FF2B5EF4-FFF2-40B4-BE49-F238E27FC236}">
                  <a16:creationId xmlns:a16="http://schemas.microsoft.com/office/drawing/2014/main" id="{1241073A-5C15-F5C5-3E5B-5BF2B2F461C1}"/>
                </a:ext>
              </a:extLst>
            </p:cNvPr>
            <p:cNvSpPr/>
            <p:nvPr/>
          </p:nvSpPr>
          <p:spPr>
            <a:xfrm>
              <a:off x="4248163" y="1269838"/>
              <a:ext cx="647725" cy="640075"/>
            </a:xfrm>
            <a:custGeom>
              <a:avLst/>
              <a:gdLst/>
              <a:ahLst/>
              <a:cxnLst/>
              <a:rect l="l" t="t" r="r" b="b"/>
              <a:pathLst>
                <a:path w="25909" h="25603" extrusionOk="0">
                  <a:moveTo>
                    <a:pt x="12954" y="1"/>
                  </a:moveTo>
                  <a:cubicBezTo>
                    <a:pt x="12553" y="1"/>
                    <a:pt x="12151" y="153"/>
                    <a:pt x="11847" y="456"/>
                  </a:cubicBezTo>
                  <a:lnTo>
                    <a:pt x="620" y="11696"/>
                  </a:lnTo>
                  <a:cubicBezTo>
                    <a:pt x="0" y="12303"/>
                    <a:pt x="0" y="13303"/>
                    <a:pt x="620" y="13910"/>
                  </a:cubicBezTo>
                  <a:lnTo>
                    <a:pt x="11847" y="25138"/>
                  </a:lnTo>
                  <a:cubicBezTo>
                    <a:pt x="12151" y="25448"/>
                    <a:pt x="12553" y="25602"/>
                    <a:pt x="12954" y="25602"/>
                  </a:cubicBezTo>
                  <a:cubicBezTo>
                    <a:pt x="13356" y="25602"/>
                    <a:pt x="13758" y="25448"/>
                    <a:pt x="14062" y="25138"/>
                  </a:cubicBezTo>
                  <a:lnTo>
                    <a:pt x="25301" y="13910"/>
                  </a:lnTo>
                  <a:cubicBezTo>
                    <a:pt x="25908" y="13303"/>
                    <a:pt x="25908" y="12303"/>
                    <a:pt x="25301" y="11696"/>
                  </a:cubicBezTo>
                  <a:lnTo>
                    <a:pt x="14062" y="456"/>
                  </a:lnTo>
                  <a:cubicBezTo>
                    <a:pt x="13758" y="153"/>
                    <a:pt x="13356" y="1"/>
                    <a:pt x="12954"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462;p44">
              <a:extLst>
                <a:ext uri="{FF2B5EF4-FFF2-40B4-BE49-F238E27FC236}">
                  <a16:creationId xmlns:a16="http://schemas.microsoft.com/office/drawing/2014/main" id="{DD6F8685-79F7-DAB9-C281-EF313A259E67}"/>
                </a:ext>
              </a:extLst>
            </p:cNvPr>
            <p:cNvSpPr txBox="1"/>
            <p:nvPr/>
          </p:nvSpPr>
          <p:spPr>
            <a:xfrm>
              <a:off x="4047325" y="3502075"/>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t>Diagnosis</a:t>
              </a:r>
              <a:endParaRPr sz="1300" dirty="0">
                <a:solidFill>
                  <a:srgbClr val="434343"/>
                </a:solidFill>
                <a:latin typeface="Roboto"/>
                <a:ea typeface="Roboto"/>
                <a:cs typeface="Roboto"/>
                <a:sym typeface="Roboto"/>
              </a:endParaRPr>
            </a:p>
          </p:txBody>
        </p:sp>
      </p:grpSp>
      <p:grpSp>
        <p:nvGrpSpPr>
          <p:cNvPr id="20" name="Google Shape;2463;p44">
            <a:extLst>
              <a:ext uri="{FF2B5EF4-FFF2-40B4-BE49-F238E27FC236}">
                <a16:creationId xmlns:a16="http://schemas.microsoft.com/office/drawing/2014/main" id="{D7DE10B4-89D0-A22F-D171-27E7223076C4}"/>
              </a:ext>
            </a:extLst>
          </p:cNvPr>
          <p:cNvGrpSpPr/>
          <p:nvPr/>
        </p:nvGrpSpPr>
        <p:grpSpPr>
          <a:xfrm>
            <a:off x="7284521" y="2319705"/>
            <a:ext cx="1556475" cy="2661837"/>
            <a:chOff x="6200788" y="1269838"/>
            <a:chExt cx="1556475" cy="2661837"/>
          </a:xfrm>
        </p:grpSpPr>
        <p:sp>
          <p:nvSpPr>
            <p:cNvPr id="21" name="Google Shape;2464;p44">
              <a:extLst>
                <a:ext uri="{FF2B5EF4-FFF2-40B4-BE49-F238E27FC236}">
                  <a16:creationId xmlns:a16="http://schemas.microsoft.com/office/drawing/2014/main" id="{90EC1E16-EDC0-F083-6996-6DDF9FA53FA1}"/>
                </a:ext>
              </a:extLst>
            </p:cNvPr>
            <p:cNvSpPr/>
            <p:nvPr/>
          </p:nvSpPr>
          <p:spPr>
            <a:xfrm>
              <a:off x="6310913" y="2703063"/>
              <a:ext cx="1336500" cy="722800"/>
            </a:xfrm>
            <a:custGeom>
              <a:avLst/>
              <a:gdLst/>
              <a:ahLst/>
              <a:cxnLst/>
              <a:rect l="l" t="t" r="r" b="b"/>
              <a:pathLst>
                <a:path w="53460" h="28912" extrusionOk="0">
                  <a:moveTo>
                    <a:pt x="2660" y="0"/>
                  </a:moveTo>
                  <a:cubicBezTo>
                    <a:pt x="2040" y="0"/>
                    <a:pt x="1418" y="236"/>
                    <a:pt x="941" y="706"/>
                  </a:cubicBezTo>
                  <a:cubicBezTo>
                    <a:pt x="1" y="1658"/>
                    <a:pt x="1" y="3194"/>
                    <a:pt x="941" y="4135"/>
                  </a:cubicBezTo>
                  <a:lnTo>
                    <a:pt x="25016" y="28209"/>
                  </a:lnTo>
                  <a:cubicBezTo>
                    <a:pt x="25492" y="28674"/>
                    <a:pt x="26111" y="28912"/>
                    <a:pt x="26730" y="28912"/>
                  </a:cubicBezTo>
                  <a:cubicBezTo>
                    <a:pt x="27349" y="28912"/>
                    <a:pt x="27969" y="28674"/>
                    <a:pt x="28445" y="28209"/>
                  </a:cubicBezTo>
                  <a:lnTo>
                    <a:pt x="52507" y="4135"/>
                  </a:lnTo>
                  <a:cubicBezTo>
                    <a:pt x="53460" y="3194"/>
                    <a:pt x="53460" y="1658"/>
                    <a:pt x="52507" y="706"/>
                  </a:cubicBezTo>
                  <a:cubicBezTo>
                    <a:pt x="52037" y="236"/>
                    <a:pt x="51418" y="0"/>
                    <a:pt x="50799" y="0"/>
                  </a:cubicBezTo>
                  <a:cubicBezTo>
                    <a:pt x="50180" y="0"/>
                    <a:pt x="49561" y="236"/>
                    <a:pt x="49090" y="706"/>
                  </a:cubicBezTo>
                  <a:lnTo>
                    <a:pt x="26730" y="23066"/>
                  </a:lnTo>
                  <a:lnTo>
                    <a:pt x="4370" y="706"/>
                  </a:lnTo>
                  <a:cubicBezTo>
                    <a:pt x="3900" y="236"/>
                    <a:pt x="3281" y="0"/>
                    <a:pt x="2660"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65;p44">
              <a:extLst>
                <a:ext uri="{FF2B5EF4-FFF2-40B4-BE49-F238E27FC236}">
                  <a16:creationId xmlns:a16="http://schemas.microsoft.com/office/drawing/2014/main" id="{93664EFC-5454-62F8-848D-5879DCC4CFA3}"/>
                </a:ext>
              </a:extLst>
            </p:cNvPr>
            <p:cNvSpPr/>
            <p:nvPr/>
          </p:nvSpPr>
          <p:spPr>
            <a:xfrm>
              <a:off x="6200788" y="1518238"/>
              <a:ext cx="1556475" cy="1540850"/>
            </a:xfrm>
            <a:custGeom>
              <a:avLst/>
              <a:gdLst/>
              <a:ahLst/>
              <a:cxnLst/>
              <a:rect l="l" t="t" r="r" b="b"/>
              <a:pathLst>
                <a:path w="62259" h="61634" extrusionOk="0">
                  <a:moveTo>
                    <a:pt x="31135" y="1"/>
                  </a:moveTo>
                  <a:cubicBezTo>
                    <a:pt x="30317" y="1"/>
                    <a:pt x="29498" y="313"/>
                    <a:pt x="28873" y="938"/>
                  </a:cubicBezTo>
                  <a:lnTo>
                    <a:pt x="1251" y="28549"/>
                  </a:lnTo>
                  <a:cubicBezTo>
                    <a:pt x="0" y="29799"/>
                    <a:pt x="0" y="31823"/>
                    <a:pt x="1251" y="33073"/>
                  </a:cubicBezTo>
                  <a:lnTo>
                    <a:pt x="28873" y="60696"/>
                  </a:lnTo>
                  <a:cubicBezTo>
                    <a:pt x="29498" y="61321"/>
                    <a:pt x="30317" y="61633"/>
                    <a:pt x="31135" y="61633"/>
                  </a:cubicBezTo>
                  <a:cubicBezTo>
                    <a:pt x="31954" y="61633"/>
                    <a:pt x="32772" y="61321"/>
                    <a:pt x="33398" y="60696"/>
                  </a:cubicBezTo>
                  <a:lnTo>
                    <a:pt x="61008" y="33073"/>
                  </a:lnTo>
                  <a:cubicBezTo>
                    <a:pt x="62258" y="31823"/>
                    <a:pt x="62258" y="29799"/>
                    <a:pt x="61008" y="28549"/>
                  </a:cubicBezTo>
                  <a:lnTo>
                    <a:pt x="33398" y="938"/>
                  </a:lnTo>
                  <a:cubicBezTo>
                    <a:pt x="32772"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66;p44">
              <a:extLst>
                <a:ext uri="{FF2B5EF4-FFF2-40B4-BE49-F238E27FC236}">
                  <a16:creationId xmlns:a16="http://schemas.microsoft.com/office/drawing/2014/main" id="{1723FC62-9017-0B2B-36A8-8B07FECA9D81}"/>
                </a:ext>
              </a:extLst>
            </p:cNvPr>
            <p:cNvSpPr/>
            <p:nvPr/>
          </p:nvSpPr>
          <p:spPr>
            <a:xfrm>
              <a:off x="6307338" y="1616388"/>
              <a:ext cx="1343950" cy="1343950"/>
            </a:xfrm>
            <a:custGeom>
              <a:avLst/>
              <a:gdLst/>
              <a:ahLst/>
              <a:cxnLst/>
              <a:rect l="l" t="t" r="r" b="b"/>
              <a:pathLst>
                <a:path w="53758" h="53758" extrusionOk="0">
                  <a:moveTo>
                    <a:pt x="26885" y="1"/>
                  </a:moveTo>
                  <a:lnTo>
                    <a:pt x="1" y="26873"/>
                  </a:lnTo>
                  <a:lnTo>
                    <a:pt x="26885" y="53757"/>
                  </a:lnTo>
                  <a:lnTo>
                    <a:pt x="53758" y="26873"/>
                  </a:lnTo>
                  <a:lnTo>
                    <a:pt x="26885"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Automation</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4" name="Google Shape;2467;p44">
              <a:extLst>
                <a:ext uri="{FF2B5EF4-FFF2-40B4-BE49-F238E27FC236}">
                  <a16:creationId xmlns:a16="http://schemas.microsoft.com/office/drawing/2014/main" id="{2120B566-7CF4-A803-F6F7-B3237B1D3192}"/>
                </a:ext>
              </a:extLst>
            </p:cNvPr>
            <p:cNvSpPr/>
            <p:nvPr/>
          </p:nvSpPr>
          <p:spPr>
            <a:xfrm>
              <a:off x="6655313" y="1269838"/>
              <a:ext cx="647725" cy="640075"/>
            </a:xfrm>
            <a:custGeom>
              <a:avLst/>
              <a:gdLst/>
              <a:ahLst/>
              <a:cxnLst/>
              <a:rect l="l" t="t" r="r" b="b"/>
              <a:pathLst>
                <a:path w="25909" h="25603" extrusionOk="0">
                  <a:moveTo>
                    <a:pt x="12954" y="1"/>
                  </a:moveTo>
                  <a:cubicBezTo>
                    <a:pt x="12552" y="1"/>
                    <a:pt x="12151" y="153"/>
                    <a:pt x="11847" y="456"/>
                  </a:cubicBezTo>
                  <a:lnTo>
                    <a:pt x="608" y="11696"/>
                  </a:lnTo>
                  <a:cubicBezTo>
                    <a:pt x="0" y="12303"/>
                    <a:pt x="0" y="13303"/>
                    <a:pt x="608" y="13910"/>
                  </a:cubicBezTo>
                  <a:lnTo>
                    <a:pt x="11847" y="25138"/>
                  </a:lnTo>
                  <a:cubicBezTo>
                    <a:pt x="12151" y="25448"/>
                    <a:pt x="12552" y="25602"/>
                    <a:pt x="12954" y="25602"/>
                  </a:cubicBezTo>
                  <a:cubicBezTo>
                    <a:pt x="13356" y="25602"/>
                    <a:pt x="13758" y="25448"/>
                    <a:pt x="14062" y="25138"/>
                  </a:cubicBezTo>
                  <a:lnTo>
                    <a:pt x="25289" y="13910"/>
                  </a:lnTo>
                  <a:cubicBezTo>
                    <a:pt x="25908" y="13303"/>
                    <a:pt x="25908" y="12303"/>
                    <a:pt x="25289" y="11696"/>
                  </a:cubicBezTo>
                  <a:lnTo>
                    <a:pt x="14062" y="456"/>
                  </a:lnTo>
                  <a:cubicBezTo>
                    <a:pt x="13758" y="153"/>
                    <a:pt x="13356" y="1"/>
                    <a:pt x="12954"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469;p44">
              <a:extLst>
                <a:ext uri="{FF2B5EF4-FFF2-40B4-BE49-F238E27FC236}">
                  <a16:creationId xmlns:a16="http://schemas.microsoft.com/office/drawing/2014/main" id="{96B774C3-3F47-ABC4-1275-A91BDD6A1F9F}"/>
                </a:ext>
              </a:extLst>
            </p:cNvPr>
            <p:cNvSpPr txBox="1"/>
            <p:nvPr/>
          </p:nvSpPr>
          <p:spPr>
            <a:xfrm>
              <a:off x="6454200" y="3502075"/>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 3</a:t>
              </a:r>
              <a:endParaRPr sz="1300" dirty="0">
                <a:solidFill>
                  <a:srgbClr val="434343"/>
                </a:solidFill>
                <a:latin typeface="Roboto"/>
                <a:ea typeface="Roboto"/>
                <a:cs typeface="Roboto"/>
                <a:sym typeface="Roboto"/>
              </a:endParaRPr>
            </a:p>
          </p:txBody>
        </p:sp>
      </p:grpSp>
      <p:grpSp>
        <p:nvGrpSpPr>
          <p:cNvPr id="27" name="Google Shape;2470;p44">
            <a:extLst>
              <a:ext uri="{FF2B5EF4-FFF2-40B4-BE49-F238E27FC236}">
                <a16:creationId xmlns:a16="http://schemas.microsoft.com/office/drawing/2014/main" id="{50723CA2-3862-F552-C02F-E0868B47EFB6}"/>
              </a:ext>
            </a:extLst>
          </p:cNvPr>
          <p:cNvGrpSpPr/>
          <p:nvPr/>
        </p:nvGrpSpPr>
        <p:grpSpPr>
          <a:xfrm>
            <a:off x="3673946" y="2649580"/>
            <a:ext cx="1556475" cy="2639050"/>
            <a:chOff x="2590213" y="1599713"/>
            <a:chExt cx="1556475" cy="2639050"/>
          </a:xfrm>
        </p:grpSpPr>
        <p:sp>
          <p:nvSpPr>
            <p:cNvPr id="28" name="Google Shape;2471;p44">
              <a:extLst>
                <a:ext uri="{FF2B5EF4-FFF2-40B4-BE49-F238E27FC236}">
                  <a16:creationId xmlns:a16="http://schemas.microsoft.com/office/drawing/2014/main" id="{F40EA952-4B42-703A-2241-16CC1B9E71E3}"/>
                </a:ext>
              </a:extLst>
            </p:cNvPr>
            <p:cNvSpPr/>
            <p:nvPr/>
          </p:nvSpPr>
          <p:spPr>
            <a:xfrm>
              <a:off x="2700338" y="2101288"/>
              <a:ext cx="1336500" cy="723025"/>
            </a:xfrm>
            <a:custGeom>
              <a:avLst/>
              <a:gdLst/>
              <a:ahLst/>
              <a:cxnLst/>
              <a:rect l="l" t="t" r="r" b="b"/>
              <a:pathLst>
                <a:path w="53460" h="28921" extrusionOk="0">
                  <a:moveTo>
                    <a:pt x="26731" y="0"/>
                  </a:moveTo>
                  <a:cubicBezTo>
                    <a:pt x="26088" y="0"/>
                    <a:pt x="25468" y="262"/>
                    <a:pt x="25016" y="714"/>
                  </a:cubicBezTo>
                  <a:lnTo>
                    <a:pt x="942" y="24777"/>
                  </a:lnTo>
                  <a:cubicBezTo>
                    <a:pt x="1" y="25729"/>
                    <a:pt x="1" y="27265"/>
                    <a:pt x="942" y="28206"/>
                  </a:cubicBezTo>
                  <a:cubicBezTo>
                    <a:pt x="1418" y="28676"/>
                    <a:pt x="2037" y="28911"/>
                    <a:pt x="2656" y="28911"/>
                  </a:cubicBezTo>
                  <a:cubicBezTo>
                    <a:pt x="3275" y="28911"/>
                    <a:pt x="3894" y="28676"/>
                    <a:pt x="4371" y="28206"/>
                  </a:cubicBezTo>
                  <a:lnTo>
                    <a:pt x="26731" y="5846"/>
                  </a:lnTo>
                  <a:lnTo>
                    <a:pt x="49090" y="28206"/>
                  </a:lnTo>
                  <a:cubicBezTo>
                    <a:pt x="49555" y="28682"/>
                    <a:pt x="50174" y="28920"/>
                    <a:pt x="50793" y="28920"/>
                  </a:cubicBezTo>
                  <a:cubicBezTo>
                    <a:pt x="51412" y="28920"/>
                    <a:pt x="52043" y="28682"/>
                    <a:pt x="52508" y="28206"/>
                  </a:cubicBezTo>
                  <a:cubicBezTo>
                    <a:pt x="53460" y="27265"/>
                    <a:pt x="53460" y="25729"/>
                    <a:pt x="52508" y="24777"/>
                  </a:cubicBezTo>
                  <a:lnTo>
                    <a:pt x="28445" y="714"/>
                  </a:lnTo>
                  <a:cubicBezTo>
                    <a:pt x="27981" y="262"/>
                    <a:pt x="27373" y="0"/>
                    <a:pt x="26731"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72;p44">
              <a:extLst>
                <a:ext uri="{FF2B5EF4-FFF2-40B4-BE49-F238E27FC236}">
                  <a16:creationId xmlns:a16="http://schemas.microsoft.com/office/drawing/2014/main" id="{6EE101C0-4C2C-E827-C902-4341F1CD6EB4}"/>
                </a:ext>
              </a:extLst>
            </p:cNvPr>
            <p:cNvSpPr/>
            <p:nvPr/>
          </p:nvSpPr>
          <p:spPr>
            <a:xfrm>
              <a:off x="2590213" y="2468363"/>
              <a:ext cx="1556475" cy="1540825"/>
            </a:xfrm>
            <a:custGeom>
              <a:avLst/>
              <a:gdLst/>
              <a:ahLst/>
              <a:cxnLst/>
              <a:rect l="l" t="t" r="r" b="b"/>
              <a:pathLst>
                <a:path w="62259" h="61633" extrusionOk="0">
                  <a:moveTo>
                    <a:pt x="31134" y="0"/>
                  </a:moveTo>
                  <a:cubicBezTo>
                    <a:pt x="30314" y="0"/>
                    <a:pt x="29492" y="313"/>
                    <a:pt x="28861" y="938"/>
                  </a:cubicBezTo>
                  <a:lnTo>
                    <a:pt x="1251" y="28549"/>
                  </a:lnTo>
                  <a:cubicBezTo>
                    <a:pt x="1" y="29799"/>
                    <a:pt x="1" y="31823"/>
                    <a:pt x="1251" y="33085"/>
                  </a:cubicBezTo>
                  <a:lnTo>
                    <a:pt x="28861" y="60695"/>
                  </a:lnTo>
                  <a:cubicBezTo>
                    <a:pt x="29486" y="61320"/>
                    <a:pt x="30308" y="61633"/>
                    <a:pt x="31130" y="61633"/>
                  </a:cubicBezTo>
                  <a:cubicBezTo>
                    <a:pt x="31951" y="61633"/>
                    <a:pt x="32773" y="61320"/>
                    <a:pt x="33398" y="60695"/>
                  </a:cubicBezTo>
                  <a:lnTo>
                    <a:pt x="61008" y="33085"/>
                  </a:lnTo>
                  <a:cubicBezTo>
                    <a:pt x="62258" y="31823"/>
                    <a:pt x="62258" y="29799"/>
                    <a:pt x="61008" y="28549"/>
                  </a:cubicBezTo>
                  <a:lnTo>
                    <a:pt x="33398" y="938"/>
                  </a:lnTo>
                  <a:cubicBezTo>
                    <a:pt x="32773" y="313"/>
                    <a:pt x="31954" y="0"/>
                    <a:pt x="31134"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73;p44">
              <a:extLst>
                <a:ext uri="{FF2B5EF4-FFF2-40B4-BE49-F238E27FC236}">
                  <a16:creationId xmlns:a16="http://schemas.microsoft.com/office/drawing/2014/main" id="{FEB24CCB-11E3-6E1E-A2E7-16B5FF2BCF83}"/>
                </a:ext>
              </a:extLst>
            </p:cNvPr>
            <p:cNvSpPr/>
            <p:nvPr/>
          </p:nvSpPr>
          <p:spPr>
            <a:xfrm>
              <a:off x="2696788" y="2566513"/>
              <a:ext cx="1343625" cy="1343650"/>
            </a:xfrm>
            <a:custGeom>
              <a:avLst/>
              <a:gdLst/>
              <a:ahLst/>
              <a:cxnLst/>
              <a:rect l="l" t="t" r="r" b="b"/>
              <a:pathLst>
                <a:path w="53745" h="53746" extrusionOk="0">
                  <a:moveTo>
                    <a:pt x="26873" y="0"/>
                  </a:moveTo>
                  <a:lnTo>
                    <a:pt x="0" y="26873"/>
                  </a:lnTo>
                  <a:lnTo>
                    <a:pt x="26873" y="53745"/>
                  </a:lnTo>
                  <a:lnTo>
                    <a:pt x="53745" y="26873"/>
                  </a:lnTo>
                  <a:lnTo>
                    <a:pt x="26873"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Upskill Devs</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1" name="Google Shape;2474;p44">
              <a:extLst>
                <a:ext uri="{FF2B5EF4-FFF2-40B4-BE49-F238E27FC236}">
                  <a16:creationId xmlns:a16="http://schemas.microsoft.com/office/drawing/2014/main" id="{83E1427E-B15A-D1DB-A4D7-33862AE9B21C}"/>
                </a:ext>
              </a:extLst>
            </p:cNvPr>
            <p:cNvSpPr/>
            <p:nvPr/>
          </p:nvSpPr>
          <p:spPr>
            <a:xfrm>
              <a:off x="3044738" y="3598713"/>
              <a:ext cx="647725" cy="640050"/>
            </a:xfrm>
            <a:custGeom>
              <a:avLst/>
              <a:gdLst/>
              <a:ahLst/>
              <a:cxnLst/>
              <a:rect l="l" t="t" r="r" b="b"/>
              <a:pathLst>
                <a:path w="25909" h="25602" extrusionOk="0">
                  <a:moveTo>
                    <a:pt x="12949" y="0"/>
                  </a:moveTo>
                  <a:cubicBezTo>
                    <a:pt x="12547" y="0"/>
                    <a:pt x="12145" y="152"/>
                    <a:pt x="11835" y="456"/>
                  </a:cubicBezTo>
                  <a:lnTo>
                    <a:pt x="608" y="11695"/>
                  </a:lnTo>
                  <a:cubicBezTo>
                    <a:pt x="1" y="12302"/>
                    <a:pt x="1" y="13303"/>
                    <a:pt x="608" y="13910"/>
                  </a:cubicBezTo>
                  <a:lnTo>
                    <a:pt x="11835" y="25137"/>
                  </a:lnTo>
                  <a:cubicBezTo>
                    <a:pt x="12145" y="25447"/>
                    <a:pt x="12547" y="25602"/>
                    <a:pt x="12949" y="25602"/>
                  </a:cubicBezTo>
                  <a:cubicBezTo>
                    <a:pt x="13350" y="25602"/>
                    <a:pt x="13752" y="25447"/>
                    <a:pt x="14062" y="25137"/>
                  </a:cubicBezTo>
                  <a:lnTo>
                    <a:pt x="25289" y="13910"/>
                  </a:lnTo>
                  <a:cubicBezTo>
                    <a:pt x="25909" y="13303"/>
                    <a:pt x="25909" y="12302"/>
                    <a:pt x="25289" y="11695"/>
                  </a:cubicBezTo>
                  <a:lnTo>
                    <a:pt x="14062" y="456"/>
                  </a:lnTo>
                  <a:cubicBezTo>
                    <a:pt x="13752" y="152"/>
                    <a:pt x="13350" y="0"/>
                    <a:pt x="12949"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476;p44">
              <a:extLst>
                <a:ext uri="{FF2B5EF4-FFF2-40B4-BE49-F238E27FC236}">
                  <a16:creationId xmlns:a16="http://schemas.microsoft.com/office/drawing/2014/main" id="{EE7C3B69-E620-B9BC-191E-0C833DFA2212}"/>
                </a:ext>
              </a:extLst>
            </p:cNvPr>
            <p:cNvSpPr txBox="1"/>
            <p:nvPr/>
          </p:nvSpPr>
          <p:spPr>
            <a:xfrm>
              <a:off x="2843913" y="1599713"/>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Investment</a:t>
              </a:r>
              <a:endParaRPr sz="1300" dirty="0">
                <a:solidFill>
                  <a:srgbClr val="434343"/>
                </a:solidFill>
                <a:latin typeface="Roboto"/>
                <a:ea typeface="Roboto"/>
                <a:cs typeface="Roboto"/>
                <a:sym typeface="Roboto"/>
              </a:endParaRPr>
            </a:p>
          </p:txBody>
        </p:sp>
      </p:grpSp>
      <p:grpSp>
        <p:nvGrpSpPr>
          <p:cNvPr id="34" name="Google Shape;2477;p44">
            <a:extLst>
              <a:ext uri="{FF2B5EF4-FFF2-40B4-BE49-F238E27FC236}">
                <a16:creationId xmlns:a16="http://schemas.microsoft.com/office/drawing/2014/main" id="{592898D6-7E39-39ED-9412-5055798C6013}"/>
              </a:ext>
            </a:extLst>
          </p:cNvPr>
          <p:cNvGrpSpPr/>
          <p:nvPr/>
        </p:nvGrpSpPr>
        <p:grpSpPr>
          <a:xfrm>
            <a:off x="6081096" y="2649580"/>
            <a:ext cx="1556475" cy="2639050"/>
            <a:chOff x="4997363" y="1599713"/>
            <a:chExt cx="1556475" cy="2639050"/>
          </a:xfrm>
        </p:grpSpPr>
        <p:sp>
          <p:nvSpPr>
            <p:cNvPr id="35" name="Google Shape;2478;p44">
              <a:extLst>
                <a:ext uri="{FF2B5EF4-FFF2-40B4-BE49-F238E27FC236}">
                  <a16:creationId xmlns:a16="http://schemas.microsoft.com/office/drawing/2014/main" id="{95BD95C3-0115-FAF3-FDD4-E3DFE2170E57}"/>
                </a:ext>
              </a:extLst>
            </p:cNvPr>
            <p:cNvSpPr/>
            <p:nvPr/>
          </p:nvSpPr>
          <p:spPr>
            <a:xfrm>
              <a:off x="5107188" y="2101288"/>
              <a:ext cx="1336500" cy="723025"/>
            </a:xfrm>
            <a:custGeom>
              <a:avLst/>
              <a:gdLst/>
              <a:ahLst/>
              <a:cxnLst/>
              <a:rect l="l" t="t" r="r" b="b"/>
              <a:pathLst>
                <a:path w="53460" h="28921" extrusionOk="0">
                  <a:moveTo>
                    <a:pt x="26730" y="0"/>
                  </a:moveTo>
                  <a:cubicBezTo>
                    <a:pt x="26088" y="0"/>
                    <a:pt x="25480" y="262"/>
                    <a:pt x="25028" y="714"/>
                  </a:cubicBezTo>
                  <a:lnTo>
                    <a:pt x="953" y="24777"/>
                  </a:lnTo>
                  <a:cubicBezTo>
                    <a:pt x="1" y="25729"/>
                    <a:pt x="1" y="27265"/>
                    <a:pt x="953" y="28206"/>
                  </a:cubicBezTo>
                  <a:cubicBezTo>
                    <a:pt x="1425" y="28678"/>
                    <a:pt x="2047" y="28916"/>
                    <a:pt x="2669" y="28916"/>
                  </a:cubicBezTo>
                  <a:cubicBezTo>
                    <a:pt x="3288" y="28916"/>
                    <a:pt x="3908" y="28681"/>
                    <a:pt x="4382" y="28206"/>
                  </a:cubicBezTo>
                  <a:lnTo>
                    <a:pt x="26730" y="5846"/>
                  </a:lnTo>
                  <a:lnTo>
                    <a:pt x="49090" y="28206"/>
                  </a:lnTo>
                  <a:cubicBezTo>
                    <a:pt x="49567" y="28682"/>
                    <a:pt x="50186" y="28920"/>
                    <a:pt x="50805" y="28920"/>
                  </a:cubicBezTo>
                  <a:cubicBezTo>
                    <a:pt x="51424" y="28920"/>
                    <a:pt x="52043" y="28682"/>
                    <a:pt x="52519" y="28206"/>
                  </a:cubicBezTo>
                  <a:cubicBezTo>
                    <a:pt x="53460" y="27265"/>
                    <a:pt x="53460" y="25729"/>
                    <a:pt x="52519" y="24777"/>
                  </a:cubicBezTo>
                  <a:lnTo>
                    <a:pt x="28445" y="714"/>
                  </a:lnTo>
                  <a:cubicBezTo>
                    <a:pt x="27993" y="262"/>
                    <a:pt x="27373" y="0"/>
                    <a:pt x="2673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79;p44">
              <a:extLst>
                <a:ext uri="{FF2B5EF4-FFF2-40B4-BE49-F238E27FC236}">
                  <a16:creationId xmlns:a16="http://schemas.microsoft.com/office/drawing/2014/main" id="{2349B512-301B-40E0-592B-C0C602E66905}"/>
                </a:ext>
              </a:extLst>
            </p:cNvPr>
            <p:cNvSpPr/>
            <p:nvPr/>
          </p:nvSpPr>
          <p:spPr>
            <a:xfrm>
              <a:off x="4997363" y="2468363"/>
              <a:ext cx="1556475" cy="1540825"/>
            </a:xfrm>
            <a:custGeom>
              <a:avLst/>
              <a:gdLst/>
              <a:ahLst/>
              <a:cxnLst/>
              <a:rect l="l" t="t" r="r" b="b"/>
              <a:pathLst>
                <a:path w="62259" h="61633" extrusionOk="0">
                  <a:moveTo>
                    <a:pt x="31129" y="0"/>
                  </a:moveTo>
                  <a:cubicBezTo>
                    <a:pt x="30308" y="0"/>
                    <a:pt x="29486" y="313"/>
                    <a:pt x="28861" y="938"/>
                  </a:cubicBezTo>
                  <a:lnTo>
                    <a:pt x="1251" y="28549"/>
                  </a:lnTo>
                  <a:cubicBezTo>
                    <a:pt x="1" y="29799"/>
                    <a:pt x="1" y="31823"/>
                    <a:pt x="1251" y="33085"/>
                  </a:cubicBezTo>
                  <a:lnTo>
                    <a:pt x="28861" y="60695"/>
                  </a:lnTo>
                  <a:cubicBezTo>
                    <a:pt x="29486" y="61320"/>
                    <a:pt x="30308" y="61633"/>
                    <a:pt x="31129" y="61633"/>
                  </a:cubicBezTo>
                  <a:cubicBezTo>
                    <a:pt x="31951" y="61633"/>
                    <a:pt x="32772" y="61320"/>
                    <a:pt x="33398" y="60695"/>
                  </a:cubicBezTo>
                  <a:lnTo>
                    <a:pt x="61008" y="33085"/>
                  </a:lnTo>
                  <a:cubicBezTo>
                    <a:pt x="62258" y="31823"/>
                    <a:pt x="62258" y="29799"/>
                    <a:pt x="61008" y="28549"/>
                  </a:cubicBezTo>
                  <a:lnTo>
                    <a:pt x="33398" y="938"/>
                  </a:lnTo>
                  <a:cubicBezTo>
                    <a:pt x="32772" y="313"/>
                    <a:pt x="31951" y="0"/>
                    <a:pt x="31129"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80;p44">
              <a:extLst>
                <a:ext uri="{FF2B5EF4-FFF2-40B4-BE49-F238E27FC236}">
                  <a16:creationId xmlns:a16="http://schemas.microsoft.com/office/drawing/2014/main" id="{C764B283-1A38-51F7-5784-7A53F79083E7}"/>
                </a:ext>
              </a:extLst>
            </p:cNvPr>
            <p:cNvSpPr/>
            <p:nvPr/>
          </p:nvSpPr>
          <p:spPr>
            <a:xfrm>
              <a:off x="5103913" y="2566513"/>
              <a:ext cx="1343650" cy="1343950"/>
            </a:xfrm>
            <a:custGeom>
              <a:avLst/>
              <a:gdLst/>
              <a:ahLst/>
              <a:cxnLst/>
              <a:rect l="l" t="t" r="r" b="b"/>
              <a:pathLst>
                <a:path w="53746" h="53758" extrusionOk="0">
                  <a:moveTo>
                    <a:pt x="26873" y="0"/>
                  </a:moveTo>
                  <a:lnTo>
                    <a:pt x="1" y="26885"/>
                  </a:lnTo>
                  <a:lnTo>
                    <a:pt x="26873" y="53757"/>
                  </a:lnTo>
                  <a:lnTo>
                    <a:pt x="53746" y="26885"/>
                  </a:lnTo>
                  <a:lnTo>
                    <a:pt x="26873"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Start Small</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8" name="Google Shape;2481;p44">
              <a:extLst>
                <a:ext uri="{FF2B5EF4-FFF2-40B4-BE49-F238E27FC236}">
                  <a16:creationId xmlns:a16="http://schemas.microsoft.com/office/drawing/2014/main" id="{1F71D637-EFCF-EE43-B341-132CB8145028}"/>
                </a:ext>
              </a:extLst>
            </p:cNvPr>
            <p:cNvSpPr/>
            <p:nvPr/>
          </p:nvSpPr>
          <p:spPr>
            <a:xfrm>
              <a:off x="5451588" y="3598713"/>
              <a:ext cx="647725" cy="640050"/>
            </a:xfrm>
            <a:custGeom>
              <a:avLst/>
              <a:gdLst/>
              <a:ahLst/>
              <a:cxnLst/>
              <a:rect l="l" t="t" r="r" b="b"/>
              <a:pathLst>
                <a:path w="25909" h="25602" extrusionOk="0">
                  <a:moveTo>
                    <a:pt x="12960" y="0"/>
                  </a:moveTo>
                  <a:cubicBezTo>
                    <a:pt x="12559" y="0"/>
                    <a:pt x="12157" y="152"/>
                    <a:pt x="11847" y="456"/>
                  </a:cubicBezTo>
                  <a:lnTo>
                    <a:pt x="620" y="11695"/>
                  </a:lnTo>
                  <a:cubicBezTo>
                    <a:pt x="0" y="12302"/>
                    <a:pt x="0" y="13303"/>
                    <a:pt x="620" y="13910"/>
                  </a:cubicBezTo>
                  <a:lnTo>
                    <a:pt x="11847" y="25137"/>
                  </a:lnTo>
                  <a:cubicBezTo>
                    <a:pt x="12157" y="25447"/>
                    <a:pt x="12559" y="25602"/>
                    <a:pt x="12960" y="25602"/>
                  </a:cubicBezTo>
                  <a:cubicBezTo>
                    <a:pt x="13362" y="25602"/>
                    <a:pt x="13764" y="25447"/>
                    <a:pt x="14074" y="25137"/>
                  </a:cubicBezTo>
                  <a:lnTo>
                    <a:pt x="25301" y="13910"/>
                  </a:lnTo>
                  <a:cubicBezTo>
                    <a:pt x="25908" y="13303"/>
                    <a:pt x="25908" y="12302"/>
                    <a:pt x="25301" y="11695"/>
                  </a:cubicBezTo>
                  <a:lnTo>
                    <a:pt x="14074" y="456"/>
                  </a:lnTo>
                  <a:cubicBezTo>
                    <a:pt x="13764" y="152"/>
                    <a:pt x="13362" y="0"/>
                    <a:pt x="1296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484;p44">
              <a:extLst>
                <a:ext uri="{FF2B5EF4-FFF2-40B4-BE49-F238E27FC236}">
                  <a16:creationId xmlns:a16="http://schemas.microsoft.com/office/drawing/2014/main" id="{1F377EEF-4FEC-FE40-CB59-5B1D164A6CE8}"/>
                </a:ext>
              </a:extLst>
            </p:cNvPr>
            <p:cNvSpPr txBox="1"/>
            <p:nvPr/>
          </p:nvSpPr>
          <p:spPr>
            <a:xfrm>
              <a:off x="5250888" y="1599713"/>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Iteration</a:t>
              </a:r>
              <a:endParaRPr sz="1300" dirty="0">
                <a:solidFill>
                  <a:srgbClr val="434343"/>
                </a:solidFill>
                <a:latin typeface="Roboto"/>
                <a:ea typeface="Roboto"/>
                <a:cs typeface="Roboto"/>
                <a:sym typeface="Roboto"/>
              </a:endParaRPr>
            </a:p>
          </p:txBody>
        </p:sp>
      </p:grpSp>
      <p:sp>
        <p:nvSpPr>
          <p:cNvPr id="44" name="Google Shape;2482;p44">
            <a:extLst>
              <a:ext uri="{FF2B5EF4-FFF2-40B4-BE49-F238E27FC236}">
                <a16:creationId xmlns:a16="http://schemas.microsoft.com/office/drawing/2014/main" id="{B04EEAFB-0B61-6954-90E9-9936413B02C5}"/>
              </a:ext>
            </a:extLst>
          </p:cNvPr>
          <p:cNvSpPr/>
          <p:nvPr/>
        </p:nvSpPr>
        <p:spPr>
          <a:xfrm>
            <a:off x="3093716" y="2504455"/>
            <a:ext cx="290250" cy="290250"/>
          </a:xfrm>
          <a:custGeom>
            <a:avLst/>
            <a:gdLst/>
            <a:ahLst/>
            <a:cxnLst/>
            <a:rect l="l" t="t" r="r" b="b"/>
            <a:pathLst>
              <a:path w="11610" h="11610" extrusionOk="0">
                <a:moveTo>
                  <a:pt x="5751" y="2823"/>
                </a:moveTo>
                <a:cubicBezTo>
                  <a:pt x="7371" y="2823"/>
                  <a:pt x="8680" y="4132"/>
                  <a:pt x="8680" y="5751"/>
                </a:cubicBezTo>
                <a:cubicBezTo>
                  <a:pt x="8680" y="7359"/>
                  <a:pt x="7371" y="8668"/>
                  <a:pt x="5751" y="8668"/>
                </a:cubicBezTo>
                <a:cubicBezTo>
                  <a:pt x="4144" y="8668"/>
                  <a:pt x="2834" y="7359"/>
                  <a:pt x="2834" y="5751"/>
                </a:cubicBezTo>
                <a:cubicBezTo>
                  <a:pt x="2834" y="4132"/>
                  <a:pt x="4144" y="2823"/>
                  <a:pt x="5751" y="2823"/>
                </a:cubicBezTo>
                <a:close/>
                <a:moveTo>
                  <a:pt x="5323" y="1"/>
                </a:moveTo>
                <a:cubicBezTo>
                  <a:pt x="4930" y="1"/>
                  <a:pt x="4608" y="298"/>
                  <a:pt x="4608" y="679"/>
                </a:cubicBezTo>
                <a:cubicBezTo>
                  <a:pt x="4608" y="977"/>
                  <a:pt x="4418" y="1227"/>
                  <a:pt x="4144" y="1334"/>
                </a:cubicBezTo>
                <a:cubicBezTo>
                  <a:pt x="4013" y="1382"/>
                  <a:pt x="3894" y="1429"/>
                  <a:pt x="3775" y="1489"/>
                </a:cubicBezTo>
                <a:cubicBezTo>
                  <a:pt x="3677" y="1532"/>
                  <a:pt x="3573" y="1553"/>
                  <a:pt x="3470" y="1553"/>
                </a:cubicBezTo>
                <a:cubicBezTo>
                  <a:pt x="3285" y="1553"/>
                  <a:pt x="3103" y="1484"/>
                  <a:pt x="2965" y="1346"/>
                </a:cubicBezTo>
                <a:cubicBezTo>
                  <a:pt x="2828" y="1209"/>
                  <a:pt x="2650" y="1141"/>
                  <a:pt x="2471" y="1141"/>
                </a:cubicBezTo>
                <a:cubicBezTo>
                  <a:pt x="2293" y="1141"/>
                  <a:pt x="2114" y="1209"/>
                  <a:pt x="1977" y="1346"/>
                </a:cubicBezTo>
                <a:lnTo>
                  <a:pt x="1358" y="1965"/>
                </a:lnTo>
                <a:cubicBezTo>
                  <a:pt x="1084" y="2239"/>
                  <a:pt x="1084" y="2692"/>
                  <a:pt x="1358" y="2965"/>
                </a:cubicBezTo>
                <a:cubicBezTo>
                  <a:pt x="1572" y="3168"/>
                  <a:pt x="1620" y="3489"/>
                  <a:pt x="1489" y="3763"/>
                </a:cubicBezTo>
                <a:cubicBezTo>
                  <a:pt x="1429" y="3882"/>
                  <a:pt x="1382" y="4013"/>
                  <a:pt x="1334" y="4132"/>
                </a:cubicBezTo>
                <a:cubicBezTo>
                  <a:pt x="1239" y="4418"/>
                  <a:pt x="989" y="4608"/>
                  <a:pt x="691" y="4608"/>
                </a:cubicBezTo>
                <a:cubicBezTo>
                  <a:pt x="298" y="4608"/>
                  <a:pt x="1" y="4930"/>
                  <a:pt x="1" y="5311"/>
                </a:cubicBezTo>
                <a:lnTo>
                  <a:pt x="1" y="6180"/>
                </a:lnTo>
                <a:cubicBezTo>
                  <a:pt x="1" y="6573"/>
                  <a:pt x="298" y="6883"/>
                  <a:pt x="691" y="6883"/>
                </a:cubicBezTo>
                <a:cubicBezTo>
                  <a:pt x="989" y="6883"/>
                  <a:pt x="1239" y="7085"/>
                  <a:pt x="1346" y="7359"/>
                </a:cubicBezTo>
                <a:cubicBezTo>
                  <a:pt x="1394" y="7490"/>
                  <a:pt x="1441" y="7609"/>
                  <a:pt x="1489" y="7728"/>
                </a:cubicBezTo>
                <a:cubicBezTo>
                  <a:pt x="1620" y="8002"/>
                  <a:pt x="1572" y="8323"/>
                  <a:pt x="1358" y="8537"/>
                </a:cubicBezTo>
                <a:cubicBezTo>
                  <a:pt x="1084" y="8811"/>
                  <a:pt x="1084" y="9264"/>
                  <a:pt x="1358" y="9538"/>
                </a:cubicBezTo>
                <a:lnTo>
                  <a:pt x="1977" y="10145"/>
                </a:lnTo>
                <a:cubicBezTo>
                  <a:pt x="2114" y="10282"/>
                  <a:pt x="2293" y="10350"/>
                  <a:pt x="2471" y="10350"/>
                </a:cubicBezTo>
                <a:cubicBezTo>
                  <a:pt x="2650" y="10350"/>
                  <a:pt x="2828" y="10282"/>
                  <a:pt x="2965" y="10145"/>
                </a:cubicBezTo>
                <a:cubicBezTo>
                  <a:pt x="3100" y="10010"/>
                  <a:pt x="3277" y="9941"/>
                  <a:pt x="3458" y="9941"/>
                </a:cubicBezTo>
                <a:cubicBezTo>
                  <a:pt x="3565" y="9941"/>
                  <a:pt x="3673" y="9965"/>
                  <a:pt x="3775" y="10014"/>
                </a:cubicBezTo>
                <a:cubicBezTo>
                  <a:pt x="3894" y="10073"/>
                  <a:pt x="4013" y="10121"/>
                  <a:pt x="4144" y="10169"/>
                </a:cubicBezTo>
                <a:cubicBezTo>
                  <a:pt x="4418" y="10276"/>
                  <a:pt x="4608" y="10538"/>
                  <a:pt x="4608" y="10835"/>
                </a:cubicBezTo>
                <a:lnTo>
                  <a:pt x="4608" y="10871"/>
                </a:lnTo>
                <a:cubicBezTo>
                  <a:pt x="4608" y="11252"/>
                  <a:pt x="4930" y="11609"/>
                  <a:pt x="5323" y="11609"/>
                </a:cubicBezTo>
                <a:lnTo>
                  <a:pt x="6192" y="11609"/>
                </a:lnTo>
                <a:cubicBezTo>
                  <a:pt x="6585" y="11609"/>
                  <a:pt x="6847" y="11252"/>
                  <a:pt x="6847" y="10871"/>
                </a:cubicBezTo>
                <a:lnTo>
                  <a:pt x="6847" y="10847"/>
                </a:lnTo>
                <a:cubicBezTo>
                  <a:pt x="6847" y="10550"/>
                  <a:pt x="7061" y="10276"/>
                  <a:pt x="7347" y="10181"/>
                </a:cubicBezTo>
                <a:cubicBezTo>
                  <a:pt x="7466" y="10133"/>
                  <a:pt x="7609" y="10073"/>
                  <a:pt x="7728" y="10014"/>
                </a:cubicBezTo>
                <a:cubicBezTo>
                  <a:pt x="7827" y="9971"/>
                  <a:pt x="7932" y="9950"/>
                  <a:pt x="8036" y="9950"/>
                </a:cubicBezTo>
                <a:cubicBezTo>
                  <a:pt x="8220" y="9950"/>
                  <a:pt x="8401" y="10016"/>
                  <a:pt x="8538" y="10145"/>
                </a:cubicBezTo>
                <a:cubicBezTo>
                  <a:pt x="8673" y="10286"/>
                  <a:pt x="8852" y="10355"/>
                  <a:pt x="9032" y="10355"/>
                </a:cubicBezTo>
                <a:cubicBezTo>
                  <a:pt x="9215" y="10355"/>
                  <a:pt x="9399" y="10283"/>
                  <a:pt x="9538" y="10145"/>
                </a:cubicBezTo>
                <a:lnTo>
                  <a:pt x="10157" y="9538"/>
                </a:lnTo>
                <a:cubicBezTo>
                  <a:pt x="10431" y="9264"/>
                  <a:pt x="10431" y="8811"/>
                  <a:pt x="10157" y="8537"/>
                </a:cubicBezTo>
                <a:cubicBezTo>
                  <a:pt x="9942" y="8323"/>
                  <a:pt x="9895" y="8002"/>
                  <a:pt x="10026" y="7740"/>
                </a:cubicBezTo>
                <a:cubicBezTo>
                  <a:pt x="10073" y="7609"/>
                  <a:pt x="10133" y="7466"/>
                  <a:pt x="10181" y="7335"/>
                </a:cubicBezTo>
                <a:cubicBezTo>
                  <a:pt x="10276" y="7061"/>
                  <a:pt x="10538" y="6847"/>
                  <a:pt x="10835" y="6847"/>
                </a:cubicBezTo>
                <a:lnTo>
                  <a:pt x="10871" y="6847"/>
                </a:lnTo>
                <a:cubicBezTo>
                  <a:pt x="11264" y="6847"/>
                  <a:pt x="11609" y="6573"/>
                  <a:pt x="11609" y="6180"/>
                </a:cubicBezTo>
                <a:lnTo>
                  <a:pt x="11609" y="5311"/>
                </a:lnTo>
                <a:cubicBezTo>
                  <a:pt x="11609" y="4930"/>
                  <a:pt x="11264" y="4608"/>
                  <a:pt x="10871" y="4608"/>
                </a:cubicBezTo>
                <a:lnTo>
                  <a:pt x="10859" y="4608"/>
                </a:lnTo>
                <a:cubicBezTo>
                  <a:pt x="10550" y="4608"/>
                  <a:pt x="10288" y="4418"/>
                  <a:pt x="10181" y="4132"/>
                </a:cubicBezTo>
                <a:cubicBezTo>
                  <a:pt x="10133" y="4013"/>
                  <a:pt x="10085" y="3882"/>
                  <a:pt x="10026" y="3763"/>
                </a:cubicBezTo>
                <a:cubicBezTo>
                  <a:pt x="9895" y="3489"/>
                  <a:pt x="9942" y="3168"/>
                  <a:pt x="10157" y="2965"/>
                </a:cubicBezTo>
                <a:cubicBezTo>
                  <a:pt x="10431" y="2680"/>
                  <a:pt x="10431" y="2239"/>
                  <a:pt x="10157" y="1965"/>
                </a:cubicBezTo>
                <a:lnTo>
                  <a:pt x="9538" y="1346"/>
                </a:lnTo>
                <a:cubicBezTo>
                  <a:pt x="9401" y="1209"/>
                  <a:pt x="9222" y="1141"/>
                  <a:pt x="9044" y="1141"/>
                </a:cubicBezTo>
                <a:cubicBezTo>
                  <a:pt x="8865" y="1141"/>
                  <a:pt x="8686" y="1209"/>
                  <a:pt x="8549" y="1346"/>
                </a:cubicBezTo>
                <a:cubicBezTo>
                  <a:pt x="8412" y="1484"/>
                  <a:pt x="8230" y="1553"/>
                  <a:pt x="8044" y="1553"/>
                </a:cubicBezTo>
                <a:cubicBezTo>
                  <a:pt x="7941" y="1553"/>
                  <a:pt x="7838" y="1532"/>
                  <a:pt x="7740" y="1489"/>
                </a:cubicBezTo>
                <a:cubicBezTo>
                  <a:pt x="7621" y="1429"/>
                  <a:pt x="7466" y="1382"/>
                  <a:pt x="7347" y="1334"/>
                </a:cubicBezTo>
                <a:cubicBezTo>
                  <a:pt x="7061" y="1227"/>
                  <a:pt x="6835" y="965"/>
                  <a:pt x="6835" y="667"/>
                </a:cubicBezTo>
                <a:lnTo>
                  <a:pt x="6835" y="679"/>
                </a:lnTo>
                <a:cubicBezTo>
                  <a:pt x="6835" y="298"/>
                  <a:pt x="6585" y="1"/>
                  <a:pt x="6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83;p44">
            <a:extLst>
              <a:ext uri="{FF2B5EF4-FFF2-40B4-BE49-F238E27FC236}">
                <a16:creationId xmlns:a16="http://schemas.microsoft.com/office/drawing/2014/main" id="{8C78D96F-D444-A548-EE25-D7DB0E50A4B8}"/>
              </a:ext>
            </a:extLst>
          </p:cNvPr>
          <p:cNvSpPr/>
          <p:nvPr/>
        </p:nvSpPr>
        <p:spPr>
          <a:xfrm>
            <a:off x="3209216" y="2619655"/>
            <a:ext cx="56875" cy="56875"/>
          </a:xfrm>
          <a:custGeom>
            <a:avLst/>
            <a:gdLst/>
            <a:ahLst/>
            <a:cxnLst/>
            <a:rect l="l" t="t" r="r" b="b"/>
            <a:pathLst>
              <a:path w="2275" h="2275" extrusionOk="0">
                <a:moveTo>
                  <a:pt x="1131" y="0"/>
                </a:moveTo>
                <a:cubicBezTo>
                  <a:pt x="512" y="0"/>
                  <a:pt x="0" y="512"/>
                  <a:pt x="0" y="1143"/>
                </a:cubicBezTo>
                <a:cubicBezTo>
                  <a:pt x="0" y="1774"/>
                  <a:pt x="512" y="2275"/>
                  <a:pt x="1131" y="2275"/>
                </a:cubicBezTo>
                <a:cubicBezTo>
                  <a:pt x="1762" y="2275"/>
                  <a:pt x="2274" y="1774"/>
                  <a:pt x="2274" y="1143"/>
                </a:cubicBezTo>
                <a:cubicBezTo>
                  <a:pt x="2274" y="512"/>
                  <a:pt x="1762" y="0"/>
                  <a:pt x="1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Rectangle 45" descr="User">
            <a:extLst>
              <a:ext uri="{FF2B5EF4-FFF2-40B4-BE49-F238E27FC236}">
                <a16:creationId xmlns:a16="http://schemas.microsoft.com/office/drawing/2014/main" id="{360E1B8B-455B-87AE-813C-8EDC89F037C7}"/>
              </a:ext>
            </a:extLst>
          </p:cNvPr>
          <p:cNvSpPr/>
          <p:nvPr/>
        </p:nvSpPr>
        <p:spPr>
          <a:xfrm>
            <a:off x="4216275" y="4742666"/>
            <a:ext cx="460258" cy="39477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
        <p:nvSpPr>
          <p:cNvPr id="47" name="Rectangle 46" descr="Banana Peel with solid fill">
            <a:extLst>
              <a:ext uri="{FF2B5EF4-FFF2-40B4-BE49-F238E27FC236}">
                <a16:creationId xmlns:a16="http://schemas.microsoft.com/office/drawing/2014/main" id="{1E75F76D-A428-1A77-4B9A-E7DC25C29305}"/>
              </a:ext>
            </a:extLst>
          </p:cNvPr>
          <p:cNvSpPr/>
          <p:nvPr/>
        </p:nvSpPr>
        <p:spPr>
          <a:xfrm>
            <a:off x="5477123" y="2441198"/>
            <a:ext cx="310080" cy="36215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dirty="0"/>
          </a:p>
        </p:txBody>
      </p:sp>
      <p:sp>
        <p:nvSpPr>
          <p:cNvPr id="48" name="Rectangle 47" descr="Workflow">
            <a:extLst>
              <a:ext uri="{FF2B5EF4-FFF2-40B4-BE49-F238E27FC236}">
                <a16:creationId xmlns:a16="http://schemas.microsoft.com/office/drawing/2014/main" id="{FCA6E30F-68F3-15D9-DB53-7FB48BE4DAC3}"/>
              </a:ext>
            </a:extLst>
          </p:cNvPr>
          <p:cNvSpPr/>
          <p:nvPr/>
        </p:nvSpPr>
        <p:spPr>
          <a:xfrm>
            <a:off x="6674737" y="4757530"/>
            <a:ext cx="356396" cy="405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
        <p:nvSpPr>
          <p:cNvPr id="49" name="Rectangle 48" descr="Robot">
            <a:extLst>
              <a:ext uri="{FF2B5EF4-FFF2-40B4-BE49-F238E27FC236}">
                <a16:creationId xmlns:a16="http://schemas.microsoft.com/office/drawing/2014/main" id="{E4BD1AE3-E228-0439-937A-DA13EEC28ADB}"/>
              </a:ext>
            </a:extLst>
          </p:cNvPr>
          <p:cNvSpPr/>
          <p:nvPr/>
        </p:nvSpPr>
        <p:spPr>
          <a:xfrm>
            <a:off x="7826709" y="2411296"/>
            <a:ext cx="489458" cy="41671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Tree>
    <p:extLst>
      <p:ext uri="{BB962C8B-B14F-4D97-AF65-F5344CB8AC3E}">
        <p14:creationId xmlns:p14="http://schemas.microsoft.com/office/powerpoint/2010/main" val="2917750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2B03-D0A8-5290-18D6-3CD761E28551}"/>
              </a:ext>
            </a:extLst>
          </p:cNvPr>
          <p:cNvSpPr>
            <a:spLocks noGrp="1"/>
          </p:cNvSpPr>
          <p:nvPr>
            <p:ph type="title"/>
          </p:nvPr>
        </p:nvSpPr>
        <p:spPr/>
        <p:txBody>
          <a:bodyPr/>
          <a:lstStyle/>
          <a:p>
            <a:r>
              <a:rPr lang="en-DK" dirty="0"/>
              <a:t>Recommendations</a:t>
            </a:r>
          </a:p>
        </p:txBody>
      </p:sp>
      <p:sp>
        <p:nvSpPr>
          <p:cNvPr id="4" name="Google Shape;2447;p44">
            <a:extLst>
              <a:ext uri="{FF2B5EF4-FFF2-40B4-BE49-F238E27FC236}">
                <a16:creationId xmlns:a16="http://schemas.microsoft.com/office/drawing/2014/main" id="{DD0CB125-0E68-FC7C-7124-595596DDCFCD}"/>
              </a:ext>
            </a:extLst>
          </p:cNvPr>
          <p:cNvSpPr/>
          <p:nvPr/>
        </p:nvSpPr>
        <p:spPr>
          <a:xfrm>
            <a:off x="3850471" y="3813430"/>
            <a:ext cx="0" cy="25"/>
          </a:xfrm>
          <a:custGeom>
            <a:avLst/>
            <a:gdLst/>
            <a:ahLst/>
            <a:cxnLst/>
            <a:rect l="l" t="t" r="r" b="b"/>
            <a:pathLst>
              <a:path h="1" extrusionOk="0">
                <a:moveTo>
                  <a:pt x="0" y="0"/>
                </a:moveTo>
                <a:close/>
              </a:path>
            </a:pathLst>
          </a:custGeom>
          <a:solidFill>
            <a:srgbClr val="FFFFFF"/>
          </a:solidFill>
          <a:ln w="1211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448;p44">
            <a:extLst>
              <a:ext uri="{FF2B5EF4-FFF2-40B4-BE49-F238E27FC236}">
                <a16:creationId xmlns:a16="http://schemas.microsoft.com/office/drawing/2014/main" id="{4BDEE09D-3739-9D41-1109-DF9638D852AE}"/>
              </a:ext>
            </a:extLst>
          </p:cNvPr>
          <p:cNvGrpSpPr/>
          <p:nvPr/>
        </p:nvGrpSpPr>
        <p:grpSpPr>
          <a:xfrm>
            <a:off x="2470521" y="2319705"/>
            <a:ext cx="1556475" cy="2670132"/>
            <a:chOff x="1386788" y="1269838"/>
            <a:chExt cx="1556475" cy="2670132"/>
          </a:xfrm>
        </p:grpSpPr>
        <p:sp>
          <p:nvSpPr>
            <p:cNvPr id="6" name="Google Shape;2449;p44">
              <a:extLst>
                <a:ext uri="{FF2B5EF4-FFF2-40B4-BE49-F238E27FC236}">
                  <a16:creationId xmlns:a16="http://schemas.microsoft.com/office/drawing/2014/main" id="{2FA94CE9-EE7F-2626-08DF-B54E32294ED1}"/>
                </a:ext>
              </a:extLst>
            </p:cNvPr>
            <p:cNvSpPr/>
            <p:nvPr/>
          </p:nvSpPr>
          <p:spPr>
            <a:xfrm>
              <a:off x="1496638" y="2703063"/>
              <a:ext cx="1336500" cy="722800"/>
            </a:xfrm>
            <a:custGeom>
              <a:avLst/>
              <a:gdLst/>
              <a:ahLst/>
              <a:cxnLst/>
              <a:rect l="l" t="t" r="r" b="b"/>
              <a:pathLst>
                <a:path w="53460" h="28912" extrusionOk="0">
                  <a:moveTo>
                    <a:pt x="2663" y="0"/>
                  </a:moveTo>
                  <a:cubicBezTo>
                    <a:pt x="2042" y="0"/>
                    <a:pt x="1423" y="236"/>
                    <a:pt x="953" y="706"/>
                  </a:cubicBezTo>
                  <a:cubicBezTo>
                    <a:pt x="0" y="1658"/>
                    <a:pt x="0" y="3194"/>
                    <a:pt x="953" y="4135"/>
                  </a:cubicBezTo>
                  <a:lnTo>
                    <a:pt x="25015" y="28209"/>
                  </a:lnTo>
                  <a:cubicBezTo>
                    <a:pt x="25491" y="28674"/>
                    <a:pt x="26111" y="28912"/>
                    <a:pt x="26730" y="28912"/>
                  </a:cubicBezTo>
                  <a:cubicBezTo>
                    <a:pt x="27349" y="28912"/>
                    <a:pt x="27968" y="28674"/>
                    <a:pt x="28444" y="28209"/>
                  </a:cubicBezTo>
                  <a:lnTo>
                    <a:pt x="52519" y="4135"/>
                  </a:lnTo>
                  <a:cubicBezTo>
                    <a:pt x="53459" y="3194"/>
                    <a:pt x="53459" y="1658"/>
                    <a:pt x="52519" y="706"/>
                  </a:cubicBezTo>
                  <a:cubicBezTo>
                    <a:pt x="52042" y="236"/>
                    <a:pt x="51423" y="0"/>
                    <a:pt x="50804" y="0"/>
                  </a:cubicBezTo>
                  <a:cubicBezTo>
                    <a:pt x="50185" y="0"/>
                    <a:pt x="49566" y="236"/>
                    <a:pt x="49090" y="706"/>
                  </a:cubicBezTo>
                  <a:lnTo>
                    <a:pt x="26730" y="23066"/>
                  </a:lnTo>
                  <a:lnTo>
                    <a:pt x="4382" y="706"/>
                  </a:lnTo>
                  <a:cubicBezTo>
                    <a:pt x="3905" y="236"/>
                    <a:pt x="3283" y="0"/>
                    <a:pt x="2663"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44">
              <a:extLst>
                <a:ext uri="{FF2B5EF4-FFF2-40B4-BE49-F238E27FC236}">
                  <a16:creationId xmlns:a16="http://schemas.microsoft.com/office/drawing/2014/main" id="{47C9D821-136E-2BB8-9F4D-65E2BEA26DC0}"/>
                </a:ext>
              </a:extLst>
            </p:cNvPr>
            <p:cNvSpPr/>
            <p:nvPr/>
          </p:nvSpPr>
          <p:spPr>
            <a:xfrm>
              <a:off x="1386788" y="1518238"/>
              <a:ext cx="1556475" cy="1540850"/>
            </a:xfrm>
            <a:custGeom>
              <a:avLst/>
              <a:gdLst/>
              <a:ahLst/>
              <a:cxnLst/>
              <a:rect l="l" t="t" r="r" b="b"/>
              <a:pathLst>
                <a:path w="62259" h="61634" extrusionOk="0">
                  <a:moveTo>
                    <a:pt x="31130" y="1"/>
                  </a:moveTo>
                  <a:cubicBezTo>
                    <a:pt x="30308" y="1"/>
                    <a:pt x="29487" y="313"/>
                    <a:pt x="28861" y="938"/>
                  </a:cubicBezTo>
                  <a:lnTo>
                    <a:pt x="1251" y="28549"/>
                  </a:lnTo>
                  <a:cubicBezTo>
                    <a:pt x="1" y="29799"/>
                    <a:pt x="1" y="31823"/>
                    <a:pt x="1251" y="33073"/>
                  </a:cubicBezTo>
                  <a:lnTo>
                    <a:pt x="28861" y="60696"/>
                  </a:lnTo>
                  <a:cubicBezTo>
                    <a:pt x="29487" y="61321"/>
                    <a:pt x="30308" y="61633"/>
                    <a:pt x="31130" y="61633"/>
                  </a:cubicBezTo>
                  <a:cubicBezTo>
                    <a:pt x="31951" y="61633"/>
                    <a:pt x="32773" y="61321"/>
                    <a:pt x="33398" y="60696"/>
                  </a:cubicBezTo>
                  <a:lnTo>
                    <a:pt x="61008" y="33073"/>
                  </a:lnTo>
                  <a:cubicBezTo>
                    <a:pt x="62258" y="31823"/>
                    <a:pt x="62258" y="29799"/>
                    <a:pt x="61008" y="28549"/>
                  </a:cubicBezTo>
                  <a:lnTo>
                    <a:pt x="33398" y="938"/>
                  </a:lnTo>
                  <a:cubicBezTo>
                    <a:pt x="32773" y="313"/>
                    <a:pt x="31951" y="1"/>
                    <a:pt x="31130"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44">
              <a:extLst>
                <a:ext uri="{FF2B5EF4-FFF2-40B4-BE49-F238E27FC236}">
                  <a16:creationId xmlns:a16="http://schemas.microsoft.com/office/drawing/2014/main" id="{B3E5C711-12EB-4F39-8FFE-6C8C63910B61}"/>
                </a:ext>
              </a:extLst>
            </p:cNvPr>
            <p:cNvSpPr/>
            <p:nvPr/>
          </p:nvSpPr>
          <p:spPr>
            <a:xfrm>
              <a:off x="1493063" y="1616388"/>
              <a:ext cx="1343925" cy="1343650"/>
            </a:xfrm>
            <a:custGeom>
              <a:avLst/>
              <a:gdLst/>
              <a:ahLst/>
              <a:cxnLst/>
              <a:rect l="l" t="t" r="r" b="b"/>
              <a:pathLst>
                <a:path w="53757" h="53746" extrusionOk="0">
                  <a:moveTo>
                    <a:pt x="26885" y="1"/>
                  </a:moveTo>
                  <a:lnTo>
                    <a:pt x="0" y="26873"/>
                  </a:lnTo>
                  <a:lnTo>
                    <a:pt x="26885" y="53745"/>
                  </a:lnTo>
                  <a:lnTo>
                    <a:pt x="53757" y="26873"/>
                  </a:lnTo>
                  <a:lnTo>
                    <a:pt x="26885"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dirty="0">
                  <a:solidFill>
                    <a:srgbClr val="434343"/>
                  </a:solidFill>
                  <a:latin typeface="Fira Sans Extra Condensed Medium"/>
                  <a:ea typeface="Fira Sans Extra Condensed Medium"/>
                  <a:cs typeface="Fira Sans Extra Condensed Medium"/>
                  <a:sym typeface="Fira Sans Extra Condensed Medium"/>
                </a:rPr>
                <a:t>Policy as Code</a:t>
              </a:r>
            </a:p>
          </p:txBody>
        </p:sp>
        <p:sp>
          <p:nvSpPr>
            <p:cNvPr id="9" name="Google Shape;2452;p44">
              <a:extLst>
                <a:ext uri="{FF2B5EF4-FFF2-40B4-BE49-F238E27FC236}">
                  <a16:creationId xmlns:a16="http://schemas.microsoft.com/office/drawing/2014/main" id="{3523C1B3-6A4B-9710-08B9-C82208A4E0E7}"/>
                </a:ext>
              </a:extLst>
            </p:cNvPr>
            <p:cNvSpPr/>
            <p:nvPr/>
          </p:nvSpPr>
          <p:spPr>
            <a:xfrm>
              <a:off x="1841013" y="1269838"/>
              <a:ext cx="647725" cy="640075"/>
            </a:xfrm>
            <a:custGeom>
              <a:avLst/>
              <a:gdLst/>
              <a:ahLst/>
              <a:cxnLst/>
              <a:rect l="l" t="t" r="r" b="b"/>
              <a:pathLst>
                <a:path w="25909" h="25603" extrusionOk="0">
                  <a:moveTo>
                    <a:pt x="12961" y="1"/>
                  </a:moveTo>
                  <a:cubicBezTo>
                    <a:pt x="12559" y="1"/>
                    <a:pt x="12157" y="153"/>
                    <a:pt x="11847" y="456"/>
                  </a:cubicBezTo>
                  <a:lnTo>
                    <a:pt x="620" y="11696"/>
                  </a:lnTo>
                  <a:cubicBezTo>
                    <a:pt x="1" y="12303"/>
                    <a:pt x="1" y="13303"/>
                    <a:pt x="620" y="13910"/>
                  </a:cubicBezTo>
                  <a:lnTo>
                    <a:pt x="11847" y="25138"/>
                  </a:lnTo>
                  <a:cubicBezTo>
                    <a:pt x="12157" y="25448"/>
                    <a:pt x="12559" y="25602"/>
                    <a:pt x="12961" y="25602"/>
                  </a:cubicBezTo>
                  <a:cubicBezTo>
                    <a:pt x="13362" y="25602"/>
                    <a:pt x="13764" y="25448"/>
                    <a:pt x="14074" y="25138"/>
                  </a:cubicBezTo>
                  <a:lnTo>
                    <a:pt x="25301" y="13910"/>
                  </a:lnTo>
                  <a:cubicBezTo>
                    <a:pt x="25909" y="13303"/>
                    <a:pt x="25909" y="12303"/>
                    <a:pt x="25301" y="11696"/>
                  </a:cubicBezTo>
                  <a:lnTo>
                    <a:pt x="14074" y="456"/>
                  </a:lnTo>
                  <a:cubicBezTo>
                    <a:pt x="13764" y="153"/>
                    <a:pt x="13362" y="1"/>
                    <a:pt x="12961"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455;p44">
              <a:extLst>
                <a:ext uri="{FF2B5EF4-FFF2-40B4-BE49-F238E27FC236}">
                  <a16:creationId xmlns:a16="http://schemas.microsoft.com/office/drawing/2014/main" id="{E620D179-63A9-99C6-2088-57F93F87B7B9}"/>
                </a:ext>
              </a:extLst>
            </p:cNvPr>
            <p:cNvSpPr txBox="1"/>
            <p:nvPr/>
          </p:nvSpPr>
          <p:spPr>
            <a:xfrm>
              <a:off x="1420172" y="3510370"/>
              <a:ext cx="1403975"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Governance</a:t>
              </a:r>
              <a:endParaRPr sz="1300" dirty="0">
                <a:solidFill>
                  <a:srgbClr val="434343"/>
                </a:solidFill>
                <a:latin typeface="Roboto"/>
                <a:ea typeface="Roboto"/>
                <a:cs typeface="Roboto"/>
                <a:sym typeface="Roboto"/>
              </a:endParaRPr>
            </a:p>
          </p:txBody>
        </p:sp>
      </p:grpSp>
      <p:grpSp>
        <p:nvGrpSpPr>
          <p:cNvPr id="13" name="Google Shape;2456;p44">
            <a:extLst>
              <a:ext uri="{FF2B5EF4-FFF2-40B4-BE49-F238E27FC236}">
                <a16:creationId xmlns:a16="http://schemas.microsoft.com/office/drawing/2014/main" id="{F74D580C-42E7-7D80-D93C-AAC6EAB9254B}"/>
              </a:ext>
            </a:extLst>
          </p:cNvPr>
          <p:cNvGrpSpPr/>
          <p:nvPr/>
        </p:nvGrpSpPr>
        <p:grpSpPr>
          <a:xfrm>
            <a:off x="4877371" y="2319705"/>
            <a:ext cx="1556775" cy="2661837"/>
            <a:chOff x="3793638" y="1269838"/>
            <a:chExt cx="1556775" cy="2661837"/>
          </a:xfrm>
        </p:grpSpPr>
        <p:sp>
          <p:nvSpPr>
            <p:cNvPr id="14" name="Google Shape;2457;p44">
              <a:extLst>
                <a:ext uri="{FF2B5EF4-FFF2-40B4-BE49-F238E27FC236}">
                  <a16:creationId xmlns:a16="http://schemas.microsoft.com/office/drawing/2014/main" id="{CAB42C74-9499-1CFA-ABDF-DF3A55DD7DF6}"/>
                </a:ext>
              </a:extLst>
            </p:cNvPr>
            <p:cNvSpPr/>
            <p:nvPr/>
          </p:nvSpPr>
          <p:spPr>
            <a:xfrm>
              <a:off x="3903763" y="2703063"/>
              <a:ext cx="1336500" cy="722800"/>
            </a:xfrm>
            <a:custGeom>
              <a:avLst/>
              <a:gdLst/>
              <a:ahLst/>
              <a:cxnLst/>
              <a:rect l="l" t="t" r="r" b="b"/>
              <a:pathLst>
                <a:path w="53460" h="28912" extrusionOk="0">
                  <a:moveTo>
                    <a:pt x="2662" y="0"/>
                  </a:moveTo>
                  <a:cubicBezTo>
                    <a:pt x="2043" y="0"/>
                    <a:pt x="1424" y="236"/>
                    <a:pt x="953" y="706"/>
                  </a:cubicBezTo>
                  <a:cubicBezTo>
                    <a:pt x="1" y="1658"/>
                    <a:pt x="1" y="3194"/>
                    <a:pt x="953" y="4135"/>
                  </a:cubicBezTo>
                  <a:lnTo>
                    <a:pt x="25016" y="28209"/>
                  </a:lnTo>
                  <a:cubicBezTo>
                    <a:pt x="25492" y="28674"/>
                    <a:pt x="26111" y="28912"/>
                    <a:pt x="26730" y="28912"/>
                  </a:cubicBezTo>
                  <a:cubicBezTo>
                    <a:pt x="27350" y="28912"/>
                    <a:pt x="27969" y="28674"/>
                    <a:pt x="28445" y="28209"/>
                  </a:cubicBezTo>
                  <a:lnTo>
                    <a:pt x="52519" y="4135"/>
                  </a:lnTo>
                  <a:cubicBezTo>
                    <a:pt x="53460" y="3194"/>
                    <a:pt x="53460" y="1658"/>
                    <a:pt x="52519" y="706"/>
                  </a:cubicBezTo>
                  <a:cubicBezTo>
                    <a:pt x="52043" y="236"/>
                    <a:pt x="51421" y="0"/>
                    <a:pt x="50800" y="0"/>
                  </a:cubicBezTo>
                  <a:cubicBezTo>
                    <a:pt x="50180" y="0"/>
                    <a:pt x="49561" y="236"/>
                    <a:pt x="49090" y="706"/>
                  </a:cubicBezTo>
                  <a:lnTo>
                    <a:pt x="26730" y="23066"/>
                  </a:lnTo>
                  <a:lnTo>
                    <a:pt x="4371" y="706"/>
                  </a:lnTo>
                  <a:cubicBezTo>
                    <a:pt x="3900" y="236"/>
                    <a:pt x="3281" y="0"/>
                    <a:pt x="2662"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8;p44">
              <a:extLst>
                <a:ext uri="{FF2B5EF4-FFF2-40B4-BE49-F238E27FC236}">
                  <a16:creationId xmlns:a16="http://schemas.microsoft.com/office/drawing/2014/main" id="{FEDB6A90-8392-D1B4-DB78-42E20939E7BC}"/>
                </a:ext>
              </a:extLst>
            </p:cNvPr>
            <p:cNvSpPr/>
            <p:nvPr/>
          </p:nvSpPr>
          <p:spPr>
            <a:xfrm>
              <a:off x="3793638" y="1518238"/>
              <a:ext cx="1556775" cy="1540850"/>
            </a:xfrm>
            <a:custGeom>
              <a:avLst/>
              <a:gdLst/>
              <a:ahLst/>
              <a:cxnLst/>
              <a:rect l="l" t="t" r="r" b="b"/>
              <a:pathLst>
                <a:path w="62271" h="61634" extrusionOk="0">
                  <a:moveTo>
                    <a:pt x="31135" y="1"/>
                  </a:moveTo>
                  <a:cubicBezTo>
                    <a:pt x="30317" y="1"/>
                    <a:pt x="29498" y="313"/>
                    <a:pt x="28873" y="938"/>
                  </a:cubicBezTo>
                  <a:lnTo>
                    <a:pt x="1263" y="28549"/>
                  </a:lnTo>
                  <a:cubicBezTo>
                    <a:pt x="1" y="29799"/>
                    <a:pt x="1" y="31823"/>
                    <a:pt x="1263" y="33073"/>
                  </a:cubicBezTo>
                  <a:lnTo>
                    <a:pt x="28873" y="60696"/>
                  </a:lnTo>
                  <a:cubicBezTo>
                    <a:pt x="29498" y="61321"/>
                    <a:pt x="30317" y="61633"/>
                    <a:pt x="31135" y="61633"/>
                  </a:cubicBezTo>
                  <a:cubicBezTo>
                    <a:pt x="31954" y="61633"/>
                    <a:pt x="32773" y="61321"/>
                    <a:pt x="33398" y="60696"/>
                  </a:cubicBezTo>
                  <a:lnTo>
                    <a:pt x="61020" y="33073"/>
                  </a:lnTo>
                  <a:cubicBezTo>
                    <a:pt x="62270" y="31823"/>
                    <a:pt x="62270" y="29799"/>
                    <a:pt x="61020" y="28549"/>
                  </a:cubicBezTo>
                  <a:lnTo>
                    <a:pt x="33398" y="938"/>
                  </a:lnTo>
                  <a:cubicBezTo>
                    <a:pt x="32773"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9;p44">
              <a:extLst>
                <a:ext uri="{FF2B5EF4-FFF2-40B4-BE49-F238E27FC236}">
                  <a16:creationId xmlns:a16="http://schemas.microsoft.com/office/drawing/2014/main" id="{83086BD5-4F18-9FBB-69A6-AD45B68AE08D}"/>
                </a:ext>
              </a:extLst>
            </p:cNvPr>
            <p:cNvSpPr/>
            <p:nvPr/>
          </p:nvSpPr>
          <p:spPr>
            <a:xfrm>
              <a:off x="3900213" y="1616388"/>
              <a:ext cx="1343625" cy="1343650"/>
            </a:xfrm>
            <a:custGeom>
              <a:avLst/>
              <a:gdLst/>
              <a:ahLst/>
              <a:cxnLst/>
              <a:rect l="l" t="t" r="r" b="b"/>
              <a:pathLst>
                <a:path w="53745" h="53746" extrusionOk="0">
                  <a:moveTo>
                    <a:pt x="26872" y="1"/>
                  </a:moveTo>
                  <a:lnTo>
                    <a:pt x="0" y="26873"/>
                  </a:lnTo>
                  <a:lnTo>
                    <a:pt x="26872" y="53745"/>
                  </a:lnTo>
                  <a:lnTo>
                    <a:pt x="53745" y="26873"/>
                  </a:lnTo>
                  <a:lnTo>
                    <a:pt x="26872"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dirty="0">
                  <a:solidFill>
                    <a:srgbClr val="434343"/>
                  </a:solidFill>
                  <a:latin typeface="Fira Sans Extra Condensed Medium"/>
                  <a:ea typeface="Fira Sans Extra Condensed Medium"/>
                  <a:cs typeface="Fira Sans Extra Condensed Medium"/>
                  <a:sym typeface="Fira Sans Extra Condensed Medium"/>
                </a:rPr>
                <a:t>Chaos Engineering</a:t>
              </a:r>
            </a:p>
          </p:txBody>
        </p:sp>
        <p:sp>
          <p:nvSpPr>
            <p:cNvPr id="17" name="Google Shape;2460;p44">
              <a:extLst>
                <a:ext uri="{FF2B5EF4-FFF2-40B4-BE49-F238E27FC236}">
                  <a16:creationId xmlns:a16="http://schemas.microsoft.com/office/drawing/2014/main" id="{1241073A-5C15-F5C5-3E5B-5BF2B2F461C1}"/>
                </a:ext>
              </a:extLst>
            </p:cNvPr>
            <p:cNvSpPr/>
            <p:nvPr/>
          </p:nvSpPr>
          <p:spPr>
            <a:xfrm>
              <a:off x="4248163" y="1269838"/>
              <a:ext cx="647725" cy="640075"/>
            </a:xfrm>
            <a:custGeom>
              <a:avLst/>
              <a:gdLst/>
              <a:ahLst/>
              <a:cxnLst/>
              <a:rect l="l" t="t" r="r" b="b"/>
              <a:pathLst>
                <a:path w="25909" h="25603" extrusionOk="0">
                  <a:moveTo>
                    <a:pt x="12954" y="1"/>
                  </a:moveTo>
                  <a:cubicBezTo>
                    <a:pt x="12553" y="1"/>
                    <a:pt x="12151" y="153"/>
                    <a:pt x="11847" y="456"/>
                  </a:cubicBezTo>
                  <a:lnTo>
                    <a:pt x="620" y="11696"/>
                  </a:lnTo>
                  <a:cubicBezTo>
                    <a:pt x="0" y="12303"/>
                    <a:pt x="0" y="13303"/>
                    <a:pt x="620" y="13910"/>
                  </a:cubicBezTo>
                  <a:lnTo>
                    <a:pt x="11847" y="25138"/>
                  </a:lnTo>
                  <a:cubicBezTo>
                    <a:pt x="12151" y="25448"/>
                    <a:pt x="12553" y="25602"/>
                    <a:pt x="12954" y="25602"/>
                  </a:cubicBezTo>
                  <a:cubicBezTo>
                    <a:pt x="13356" y="25602"/>
                    <a:pt x="13758" y="25448"/>
                    <a:pt x="14062" y="25138"/>
                  </a:cubicBezTo>
                  <a:lnTo>
                    <a:pt x="25301" y="13910"/>
                  </a:lnTo>
                  <a:cubicBezTo>
                    <a:pt x="25908" y="13303"/>
                    <a:pt x="25908" y="12303"/>
                    <a:pt x="25301" y="11696"/>
                  </a:cubicBezTo>
                  <a:lnTo>
                    <a:pt x="14062" y="456"/>
                  </a:lnTo>
                  <a:cubicBezTo>
                    <a:pt x="13758" y="153"/>
                    <a:pt x="13356" y="1"/>
                    <a:pt x="12954"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462;p44">
              <a:extLst>
                <a:ext uri="{FF2B5EF4-FFF2-40B4-BE49-F238E27FC236}">
                  <a16:creationId xmlns:a16="http://schemas.microsoft.com/office/drawing/2014/main" id="{DD6F8685-79F7-DAB9-C281-EF313A259E67}"/>
                </a:ext>
              </a:extLst>
            </p:cNvPr>
            <p:cNvSpPr txBox="1"/>
            <p:nvPr/>
          </p:nvSpPr>
          <p:spPr>
            <a:xfrm>
              <a:off x="4047325" y="3502075"/>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t>Diagnosis</a:t>
              </a:r>
              <a:endParaRPr sz="1300" dirty="0">
                <a:solidFill>
                  <a:srgbClr val="434343"/>
                </a:solidFill>
                <a:latin typeface="Roboto"/>
                <a:ea typeface="Roboto"/>
                <a:cs typeface="Roboto"/>
                <a:sym typeface="Roboto"/>
              </a:endParaRPr>
            </a:p>
          </p:txBody>
        </p:sp>
      </p:grpSp>
      <p:grpSp>
        <p:nvGrpSpPr>
          <p:cNvPr id="20" name="Google Shape;2463;p44">
            <a:extLst>
              <a:ext uri="{FF2B5EF4-FFF2-40B4-BE49-F238E27FC236}">
                <a16:creationId xmlns:a16="http://schemas.microsoft.com/office/drawing/2014/main" id="{D7DE10B4-89D0-A22F-D171-27E7223076C4}"/>
              </a:ext>
            </a:extLst>
          </p:cNvPr>
          <p:cNvGrpSpPr/>
          <p:nvPr/>
        </p:nvGrpSpPr>
        <p:grpSpPr>
          <a:xfrm>
            <a:off x="7284521" y="2319705"/>
            <a:ext cx="1556475" cy="2661837"/>
            <a:chOff x="6200788" y="1269838"/>
            <a:chExt cx="1556475" cy="2661837"/>
          </a:xfrm>
        </p:grpSpPr>
        <p:sp>
          <p:nvSpPr>
            <p:cNvPr id="21" name="Google Shape;2464;p44">
              <a:extLst>
                <a:ext uri="{FF2B5EF4-FFF2-40B4-BE49-F238E27FC236}">
                  <a16:creationId xmlns:a16="http://schemas.microsoft.com/office/drawing/2014/main" id="{90EC1E16-EDC0-F083-6996-6DDF9FA53FA1}"/>
                </a:ext>
              </a:extLst>
            </p:cNvPr>
            <p:cNvSpPr/>
            <p:nvPr/>
          </p:nvSpPr>
          <p:spPr>
            <a:xfrm>
              <a:off x="6310913" y="2703063"/>
              <a:ext cx="1336500" cy="722800"/>
            </a:xfrm>
            <a:custGeom>
              <a:avLst/>
              <a:gdLst/>
              <a:ahLst/>
              <a:cxnLst/>
              <a:rect l="l" t="t" r="r" b="b"/>
              <a:pathLst>
                <a:path w="53460" h="28912" extrusionOk="0">
                  <a:moveTo>
                    <a:pt x="2660" y="0"/>
                  </a:moveTo>
                  <a:cubicBezTo>
                    <a:pt x="2040" y="0"/>
                    <a:pt x="1418" y="236"/>
                    <a:pt x="941" y="706"/>
                  </a:cubicBezTo>
                  <a:cubicBezTo>
                    <a:pt x="1" y="1658"/>
                    <a:pt x="1" y="3194"/>
                    <a:pt x="941" y="4135"/>
                  </a:cubicBezTo>
                  <a:lnTo>
                    <a:pt x="25016" y="28209"/>
                  </a:lnTo>
                  <a:cubicBezTo>
                    <a:pt x="25492" y="28674"/>
                    <a:pt x="26111" y="28912"/>
                    <a:pt x="26730" y="28912"/>
                  </a:cubicBezTo>
                  <a:cubicBezTo>
                    <a:pt x="27349" y="28912"/>
                    <a:pt x="27969" y="28674"/>
                    <a:pt x="28445" y="28209"/>
                  </a:cubicBezTo>
                  <a:lnTo>
                    <a:pt x="52507" y="4135"/>
                  </a:lnTo>
                  <a:cubicBezTo>
                    <a:pt x="53460" y="3194"/>
                    <a:pt x="53460" y="1658"/>
                    <a:pt x="52507" y="706"/>
                  </a:cubicBezTo>
                  <a:cubicBezTo>
                    <a:pt x="52037" y="236"/>
                    <a:pt x="51418" y="0"/>
                    <a:pt x="50799" y="0"/>
                  </a:cubicBezTo>
                  <a:cubicBezTo>
                    <a:pt x="50180" y="0"/>
                    <a:pt x="49561" y="236"/>
                    <a:pt x="49090" y="706"/>
                  </a:cubicBezTo>
                  <a:lnTo>
                    <a:pt x="26730" y="23066"/>
                  </a:lnTo>
                  <a:lnTo>
                    <a:pt x="4370" y="706"/>
                  </a:lnTo>
                  <a:cubicBezTo>
                    <a:pt x="3900" y="236"/>
                    <a:pt x="3281" y="0"/>
                    <a:pt x="2660"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65;p44">
              <a:extLst>
                <a:ext uri="{FF2B5EF4-FFF2-40B4-BE49-F238E27FC236}">
                  <a16:creationId xmlns:a16="http://schemas.microsoft.com/office/drawing/2014/main" id="{93664EFC-5454-62F8-848D-5879DCC4CFA3}"/>
                </a:ext>
              </a:extLst>
            </p:cNvPr>
            <p:cNvSpPr/>
            <p:nvPr/>
          </p:nvSpPr>
          <p:spPr>
            <a:xfrm>
              <a:off x="6200788" y="1518238"/>
              <a:ext cx="1556475" cy="1540850"/>
            </a:xfrm>
            <a:custGeom>
              <a:avLst/>
              <a:gdLst/>
              <a:ahLst/>
              <a:cxnLst/>
              <a:rect l="l" t="t" r="r" b="b"/>
              <a:pathLst>
                <a:path w="62259" h="61634" extrusionOk="0">
                  <a:moveTo>
                    <a:pt x="31135" y="1"/>
                  </a:moveTo>
                  <a:cubicBezTo>
                    <a:pt x="30317" y="1"/>
                    <a:pt x="29498" y="313"/>
                    <a:pt x="28873" y="938"/>
                  </a:cubicBezTo>
                  <a:lnTo>
                    <a:pt x="1251" y="28549"/>
                  </a:lnTo>
                  <a:cubicBezTo>
                    <a:pt x="0" y="29799"/>
                    <a:pt x="0" y="31823"/>
                    <a:pt x="1251" y="33073"/>
                  </a:cubicBezTo>
                  <a:lnTo>
                    <a:pt x="28873" y="60696"/>
                  </a:lnTo>
                  <a:cubicBezTo>
                    <a:pt x="29498" y="61321"/>
                    <a:pt x="30317" y="61633"/>
                    <a:pt x="31135" y="61633"/>
                  </a:cubicBezTo>
                  <a:cubicBezTo>
                    <a:pt x="31954" y="61633"/>
                    <a:pt x="32772" y="61321"/>
                    <a:pt x="33398" y="60696"/>
                  </a:cubicBezTo>
                  <a:lnTo>
                    <a:pt x="61008" y="33073"/>
                  </a:lnTo>
                  <a:cubicBezTo>
                    <a:pt x="62258" y="31823"/>
                    <a:pt x="62258" y="29799"/>
                    <a:pt x="61008" y="28549"/>
                  </a:cubicBezTo>
                  <a:lnTo>
                    <a:pt x="33398" y="938"/>
                  </a:lnTo>
                  <a:cubicBezTo>
                    <a:pt x="32772"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66;p44">
              <a:extLst>
                <a:ext uri="{FF2B5EF4-FFF2-40B4-BE49-F238E27FC236}">
                  <a16:creationId xmlns:a16="http://schemas.microsoft.com/office/drawing/2014/main" id="{1723FC62-9017-0B2B-36A8-8B07FECA9D81}"/>
                </a:ext>
              </a:extLst>
            </p:cNvPr>
            <p:cNvSpPr/>
            <p:nvPr/>
          </p:nvSpPr>
          <p:spPr>
            <a:xfrm>
              <a:off x="6307338" y="1616388"/>
              <a:ext cx="1343950" cy="1343950"/>
            </a:xfrm>
            <a:custGeom>
              <a:avLst/>
              <a:gdLst/>
              <a:ahLst/>
              <a:cxnLst/>
              <a:rect l="l" t="t" r="r" b="b"/>
              <a:pathLst>
                <a:path w="53758" h="53758" extrusionOk="0">
                  <a:moveTo>
                    <a:pt x="26885" y="1"/>
                  </a:moveTo>
                  <a:lnTo>
                    <a:pt x="1" y="26873"/>
                  </a:lnTo>
                  <a:lnTo>
                    <a:pt x="26885" y="53757"/>
                  </a:lnTo>
                  <a:lnTo>
                    <a:pt x="53758" y="26873"/>
                  </a:lnTo>
                  <a:lnTo>
                    <a:pt x="26885"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Automation</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4" name="Google Shape;2467;p44">
              <a:extLst>
                <a:ext uri="{FF2B5EF4-FFF2-40B4-BE49-F238E27FC236}">
                  <a16:creationId xmlns:a16="http://schemas.microsoft.com/office/drawing/2014/main" id="{2120B566-7CF4-A803-F6F7-B3237B1D3192}"/>
                </a:ext>
              </a:extLst>
            </p:cNvPr>
            <p:cNvSpPr/>
            <p:nvPr/>
          </p:nvSpPr>
          <p:spPr>
            <a:xfrm>
              <a:off x="6655313" y="1269838"/>
              <a:ext cx="647725" cy="640075"/>
            </a:xfrm>
            <a:custGeom>
              <a:avLst/>
              <a:gdLst/>
              <a:ahLst/>
              <a:cxnLst/>
              <a:rect l="l" t="t" r="r" b="b"/>
              <a:pathLst>
                <a:path w="25909" h="25603" extrusionOk="0">
                  <a:moveTo>
                    <a:pt x="12954" y="1"/>
                  </a:moveTo>
                  <a:cubicBezTo>
                    <a:pt x="12552" y="1"/>
                    <a:pt x="12151" y="153"/>
                    <a:pt x="11847" y="456"/>
                  </a:cubicBezTo>
                  <a:lnTo>
                    <a:pt x="608" y="11696"/>
                  </a:lnTo>
                  <a:cubicBezTo>
                    <a:pt x="0" y="12303"/>
                    <a:pt x="0" y="13303"/>
                    <a:pt x="608" y="13910"/>
                  </a:cubicBezTo>
                  <a:lnTo>
                    <a:pt x="11847" y="25138"/>
                  </a:lnTo>
                  <a:cubicBezTo>
                    <a:pt x="12151" y="25448"/>
                    <a:pt x="12552" y="25602"/>
                    <a:pt x="12954" y="25602"/>
                  </a:cubicBezTo>
                  <a:cubicBezTo>
                    <a:pt x="13356" y="25602"/>
                    <a:pt x="13758" y="25448"/>
                    <a:pt x="14062" y="25138"/>
                  </a:cubicBezTo>
                  <a:lnTo>
                    <a:pt x="25289" y="13910"/>
                  </a:lnTo>
                  <a:cubicBezTo>
                    <a:pt x="25908" y="13303"/>
                    <a:pt x="25908" y="12303"/>
                    <a:pt x="25289" y="11696"/>
                  </a:cubicBezTo>
                  <a:lnTo>
                    <a:pt x="14062" y="456"/>
                  </a:lnTo>
                  <a:cubicBezTo>
                    <a:pt x="13758" y="153"/>
                    <a:pt x="13356" y="1"/>
                    <a:pt x="12954"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469;p44">
              <a:extLst>
                <a:ext uri="{FF2B5EF4-FFF2-40B4-BE49-F238E27FC236}">
                  <a16:creationId xmlns:a16="http://schemas.microsoft.com/office/drawing/2014/main" id="{96B774C3-3F47-ABC4-1275-A91BDD6A1F9F}"/>
                </a:ext>
              </a:extLst>
            </p:cNvPr>
            <p:cNvSpPr txBox="1"/>
            <p:nvPr/>
          </p:nvSpPr>
          <p:spPr>
            <a:xfrm>
              <a:off x="6454200" y="3502075"/>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 3</a:t>
              </a:r>
              <a:endParaRPr sz="1300" dirty="0">
                <a:solidFill>
                  <a:srgbClr val="434343"/>
                </a:solidFill>
                <a:latin typeface="Roboto"/>
                <a:ea typeface="Roboto"/>
                <a:cs typeface="Roboto"/>
                <a:sym typeface="Roboto"/>
              </a:endParaRPr>
            </a:p>
          </p:txBody>
        </p:sp>
      </p:grpSp>
      <p:grpSp>
        <p:nvGrpSpPr>
          <p:cNvPr id="27" name="Google Shape;2470;p44">
            <a:extLst>
              <a:ext uri="{FF2B5EF4-FFF2-40B4-BE49-F238E27FC236}">
                <a16:creationId xmlns:a16="http://schemas.microsoft.com/office/drawing/2014/main" id="{50723CA2-3862-F552-C02F-E0868B47EFB6}"/>
              </a:ext>
            </a:extLst>
          </p:cNvPr>
          <p:cNvGrpSpPr/>
          <p:nvPr/>
        </p:nvGrpSpPr>
        <p:grpSpPr>
          <a:xfrm>
            <a:off x="3673946" y="2649580"/>
            <a:ext cx="1556475" cy="2639050"/>
            <a:chOff x="2590213" y="1599713"/>
            <a:chExt cx="1556475" cy="2639050"/>
          </a:xfrm>
        </p:grpSpPr>
        <p:sp>
          <p:nvSpPr>
            <p:cNvPr id="28" name="Google Shape;2471;p44">
              <a:extLst>
                <a:ext uri="{FF2B5EF4-FFF2-40B4-BE49-F238E27FC236}">
                  <a16:creationId xmlns:a16="http://schemas.microsoft.com/office/drawing/2014/main" id="{F40EA952-4B42-703A-2241-16CC1B9E71E3}"/>
                </a:ext>
              </a:extLst>
            </p:cNvPr>
            <p:cNvSpPr/>
            <p:nvPr/>
          </p:nvSpPr>
          <p:spPr>
            <a:xfrm>
              <a:off x="2700338" y="2101288"/>
              <a:ext cx="1336500" cy="723025"/>
            </a:xfrm>
            <a:custGeom>
              <a:avLst/>
              <a:gdLst/>
              <a:ahLst/>
              <a:cxnLst/>
              <a:rect l="l" t="t" r="r" b="b"/>
              <a:pathLst>
                <a:path w="53460" h="28921" extrusionOk="0">
                  <a:moveTo>
                    <a:pt x="26731" y="0"/>
                  </a:moveTo>
                  <a:cubicBezTo>
                    <a:pt x="26088" y="0"/>
                    <a:pt x="25468" y="262"/>
                    <a:pt x="25016" y="714"/>
                  </a:cubicBezTo>
                  <a:lnTo>
                    <a:pt x="942" y="24777"/>
                  </a:lnTo>
                  <a:cubicBezTo>
                    <a:pt x="1" y="25729"/>
                    <a:pt x="1" y="27265"/>
                    <a:pt x="942" y="28206"/>
                  </a:cubicBezTo>
                  <a:cubicBezTo>
                    <a:pt x="1418" y="28676"/>
                    <a:pt x="2037" y="28911"/>
                    <a:pt x="2656" y="28911"/>
                  </a:cubicBezTo>
                  <a:cubicBezTo>
                    <a:pt x="3275" y="28911"/>
                    <a:pt x="3894" y="28676"/>
                    <a:pt x="4371" y="28206"/>
                  </a:cubicBezTo>
                  <a:lnTo>
                    <a:pt x="26731" y="5846"/>
                  </a:lnTo>
                  <a:lnTo>
                    <a:pt x="49090" y="28206"/>
                  </a:lnTo>
                  <a:cubicBezTo>
                    <a:pt x="49555" y="28682"/>
                    <a:pt x="50174" y="28920"/>
                    <a:pt x="50793" y="28920"/>
                  </a:cubicBezTo>
                  <a:cubicBezTo>
                    <a:pt x="51412" y="28920"/>
                    <a:pt x="52043" y="28682"/>
                    <a:pt x="52508" y="28206"/>
                  </a:cubicBezTo>
                  <a:cubicBezTo>
                    <a:pt x="53460" y="27265"/>
                    <a:pt x="53460" y="25729"/>
                    <a:pt x="52508" y="24777"/>
                  </a:cubicBezTo>
                  <a:lnTo>
                    <a:pt x="28445" y="714"/>
                  </a:lnTo>
                  <a:cubicBezTo>
                    <a:pt x="27981" y="262"/>
                    <a:pt x="27373" y="0"/>
                    <a:pt x="26731"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72;p44">
              <a:extLst>
                <a:ext uri="{FF2B5EF4-FFF2-40B4-BE49-F238E27FC236}">
                  <a16:creationId xmlns:a16="http://schemas.microsoft.com/office/drawing/2014/main" id="{6EE101C0-4C2C-E827-C902-4341F1CD6EB4}"/>
                </a:ext>
              </a:extLst>
            </p:cNvPr>
            <p:cNvSpPr/>
            <p:nvPr/>
          </p:nvSpPr>
          <p:spPr>
            <a:xfrm>
              <a:off x="2590213" y="2468363"/>
              <a:ext cx="1556475" cy="1540825"/>
            </a:xfrm>
            <a:custGeom>
              <a:avLst/>
              <a:gdLst/>
              <a:ahLst/>
              <a:cxnLst/>
              <a:rect l="l" t="t" r="r" b="b"/>
              <a:pathLst>
                <a:path w="62259" h="61633" extrusionOk="0">
                  <a:moveTo>
                    <a:pt x="31134" y="0"/>
                  </a:moveTo>
                  <a:cubicBezTo>
                    <a:pt x="30314" y="0"/>
                    <a:pt x="29492" y="313"/>
                    <a:pt x="28861" y="938"/>
                  </a:cubicBezTo>
                  <a:lnTo>
                    <a:pt x="1251" y="28549"/>
                  </a:lnTo>
                  <a:cubicBezTo>
                    <a:pt x="1" y="29799"/>
                    <a:pt x="1" y="31823"/>
                    <a:pt x="1251" y="33085"/>
                  </a:cubicBezTo>
                  <a:lnTo>
                    <a:pt x="28861" y="60695"/>
                  </a:lnTo>
                  <a:cubicBezTo>
                    <a:pt x="29486" y="61320"/>
                    <a:pt x="30308" y="61633"/>
                    <a:pt x="31130" y="61633"/>
                  </a:cubicBezTo>
                  <a:cubicBezTo>
                    <a:pt x="31951" y="61633"/>
                    <a:pt x="32773" y="61320"/>
                    <a:pt x="33398" y="60695"/>
                  </a:cubicBezTo>
                  <a:lnTo>
                    <a:pt x="61008" y="33085"/>
                  </a:lnTo>
                  <a:cubicBezTo>
                    <a:pt x="62258" y="31823"/>
                    <a:pt x="62258" y="29799"/>
                    <a:pt x="61008" y="28549"/>
                  </a:cubicBezTo>
                  <a:lnTo>
                    <a:pt x="33398" y="938"/>
                  </a:lnTo>
                  <a:cubicBezTo>
                    <a:pt x="32773" y="313"/>
                    <a:pt x="31954" y="0"/>
                    <a:pt x="31134"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73;p44">
              <a:extLst>
                <a:ext uri="{FF2B5EF4-FFF2-40B4-BE49-F238E27FC236}">
                  <a16:creationId xmlns:a16="http://schemas.microsoft.com/office/drawing/2014/main" id="{FEB24CCB-11E3-6E1E-A2E7-16B5FF2BCF83}"/>
                </a:ext>
              </a:extLst>
            </p:cNvPr>
            <p:cNvSpPr/>
            <p:nvPr/>
          </p:nvSpPr>
          <p:spPr>
            <a:xfrm>
              <a:off x="2696788" y="2566513"/>
              <a:ext cx="1343625" cy="1343650"/>
            </a:xfrm>
            <a:custGeom>
              <a:avLst/>
              <a:gdLst/>
              <a:ahLst/>
              <a:cxnLst/>
              <a:rect l="l" t="t" r="r" b="b"/>
              <a:pathLst>
                <a:path w="53745" h="53746" extrusionOk="0">
                  <a:moveTo>
                    <a:pt x="26873" y="0"/>
                  </a:moveTo>
                  <a:lnTo>
                    <a:pt x="0" y="26873"/>
                  </a:lnTo>
                  <a:lnTo>
                    <a:pt x="26873" y="53745"/>
                  </a:lnTo>
                  <a:lnTo>
                    <a:pt x="53745" y="26873"/>
                  </a:lnTo>
                  <a:lnTo>
                    <a:pt x="26873"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Upskill Devs</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1" name="Google Shape;2474;p44">
              <a:extLst>
                <a:ext uri="{FF2B5EF4-FFF2-40B4-BE49-F238E27FC236}">
                  <a16:creationId xmlns:a16="http://schemas.microsoft.com/office/drawing/2014/main" id="{83E1427E-B15A-D1DB-A4D7-33862AE9B21C}"/>
                </a:ext>
              </a:extLst>
            </p:cNvPr>
            <p:cNvSpPr/>
            <p:nvPr/>
          </p:nvSpPr>
          <p:spPr>
            <a:xfrm>
              <a:off x="3044738" y="3598713"/>
              <a:ext cx="647725" cy="640050"/>
            </a:xfrm>
            <a:custGeom>
              <a:avLst/>
              <a:gdLst/>
              <a:ahLst/>
              <a:cxnLst/>
              <a:rect l="l" t="t" r="r" b="b"/>
              <a:pathLst>
                <a:path w="25909" h="25602" extrusionOk="0">
                  <a:moveTo>
                    <a:pt x="12949" y="0"/>
                  </a:moveTo>
                  <a:cubicBezTo>
                    <a:pt x="12547" y="0"/>
                    <a:pt x="12145" y="152"/>
                    <a:pt x="11835" y="456"/>
                  </a:cubicBezTo>
                  <a:lnTo>
                    <a:pt x="608" y="11695"/>
                  </a:lnTo>
                  <a:cubicBezTo>
                    <a:pt x="1" y="12302"/>
                    <a:pt x="1" y="13303"/>
                    <a:pt x="608" y="13910"/>
                  </a:cubicBezTo>
                  <a:lnTo>
                    <a:pt x="11835" y="25137"/>
                  </a:lnTo>
                  <a:cubicBezTo>
                    <a:pt x="12145" y="25447"/>
                    <a:pt x="12547" y="25602"/>
                    <a:pt x="12949" y="25602"/>
                  </a:cubicBezTo>
                  <a:cubicBezTo>
                    <a:pt x="13350" y="25602"/>
                    <a:pt x="13752" y="25447"/>
                    <a:pt x="14062" y="25137"/>
                  </a:cubicBezTo>
                  <a:lnTo>
                    <a:pt x="25289" y="13910"/>
                  </a:lnTo>
                  <a:cubicBezTo>
                    <a:pt x="25909" y="13303"/>
                    <a:pt x="25909" y="12302"/>
                    <a:pt x="25289" y="11695"/>
                  </a:cubicBezTo>
                  <a:lnTo>
                    <a:pt x="14062" y="456"/>
                  </a:lnTo>
                  <a:cubicBezTo>
                    <a:pt x="13752" y="152"/>
                    <a:pt x="13350" y="0"/>
                    <a:pt x="12949"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476;p44">
              <a:extLst>
                <a:ext uri="{FF2B5EF4-FFF2-40B4-BE49-F238E27FC236}">
                  <a16:creationId xmlns:a16="http://schemas.microsoft.com/office/drawing/2014/main" id="{EE7C3B69-E620-B9BC-191E-0C833DFA2212}"/>
                </a:ext>
              </a:extLst>
            </p:cNvPr>
            <p:cNvSpPr txBox="1"/>
            <p:nvPr/>
          </p:nvSpPr>
          <p:spPr>
            <a:xfrm>
              <a:off x="2843913" y="1599713"/>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Investment</a:t>
              </a:r>
              <a:endParaRPr sz="1300" dirty="0">
                <a:solidFill>
                  <a:srgbClr val="434343"/>
                </a:solidFill>
                <a:latin typeface="Roboto"/>
                <a:ea typeface="Roboto"/>
                <a:cs typeface="Roboto"/>
                <a:sym typeface="Roboto"/>
              </a:endParaRPr>
            </a:p>
          </p:txBody>
        </p:sp>
      </p:grpSp>
      <p:grpSp>
        <p:nvGrpSpPr>
          <p:cNvPr id="34" name="Google Shape;2477;p44">
            <a:extLst>
              <a:ext uri="{FF2B5EF4-FFF2-40B4-BE49-F238E27FC236}">
                <a16:creationId xmlns:a16="http://schemas.microsoft.com/office/drawing/2014/main" id="{592898D6-7E39-39ED-9412-5055798C6013}"/>
              </a:ext>
            </a:extLst>
          </p:cNvPr>
          <p:cNvGrpSpPr/>
          <p:nvPr/>
        </p:nvGrpSpPr>
        <p:grpSpPr>
          <a:xfrm>
            <a:off x="6081096" y="2649580"/>
            <a:ext cx="1556475" cy="2639050"/>
            <a:chOff x="4997363" y="1599713"/>
            <a:chExt cx="1556475" cy="2639050"/>
          </a:xfrm>
        </p:grpSpPr>
        <p:sp>
          <p:nvSpPr>
            <p:cNvPr id="35" name="Google Shape;2478;p44">
              <a:extLst>
                <a:ext uri="{FF2B5EF4-FFF2-40B4-BE49-F238E27FC236}">
                  <a16:creationId xmlns:a16="http://schemas.microsoft.com/office/drawing/2014/main" id="{95BD95C3-0115-FAF3-FDD4-E3DFE2170E57}"/>
                </a:ext>
              </a:extLst>
            </p:cNvPr>
            <p:cNvSpPr/>
            <p:nvPr/>
          </p:nvSpPr>
          <p:spPr>
            <a:xfrm>
              <a:off x="5107188" y="2101288"/>
              <a:ext cx="1336500" cy="723025"/>
            </a:xfrm>
            <a:custGeom>
              <a:avLst/>
              <a:gdLst/>
              <a:ahLst/>
              <a:cxnLst/>
              <a:rect l="l" t="t" r="r" b="b"/>
              <a:pathLst>
                <a:path w="53460" h="28921" extrusionOk="0">
                  <a:moveTo>
                    <a:pt x="26730" y="0"/>
                  </a:moveTo>
                  <a:cubicBezTo>
                    <a:pt x="26088" y="0"/>
                    <a:pt x="25480" y="262"/>
                    <a:pt x="25028" y="714"/>
                  </a:cubicBezTo>
                  <a:lnTo>
                    <a:pt x="953" y="24777"/>
                  </a:lnTo>
                  <a:cubicBezTo>
                    <a:pt x="1" y="25729"/>
                    <a:pt x="1" y="27265"/>
                    <a:pt x="953" y="28206"/>
                  </a:cubicBezTo>
                  <a:cubicBezTo>
                    <a:pt x="1425" y="28678"/>
                    <a:pt x="2047" y="28916"/>
                    <a:pt x="2669" y="28916"/>
                  </a:cubicBezTo>
                  <a:cubicBezTo>
                    <a:pt x="3288" y="28916"/>
                    <a:pt x="3908" y="28681"/>
                    <a:pt x="4382" y="28206"/>
                  </a:cubicBezTo>
                  <a:lnTo>
                    <a:pt x="26730" y="5846"/>
                  </a:lnTo>
                  <a:lnTo>
                    <a:pt x="49090" y="28206"/>
                  </a:lnTo>
                  <a:cubicBezTo>
                    <a:pt x="49567" y="28682"/>
                    <a:pt x="50186" y="28920"/>
                    <a:pt x="50805" y="28920"/>
                  </a:cubicBezTo>
                  <a:cubicBezTo>
                    <a:pt x="51424" y="28920"/>
                    <a:pt x="52043" y="28682"/>
                    <a:pt x="52519" y="28206"/>
                  </a:cubicBezTo>
                  <a:cubicBezTo>
                    <a:pt x="53460" y="27265"/>
                    <a:pt x="53460" y="25729"/>
                    <a:pt x="52519" y="24777"/>
                  </a:cubicBezTo>
                  <a:lnTo>
                    <a:pt x="28445" y="714"/>
                  </a:lnTo>
                  <a:cubicBezTo>
                    <a:pt x="27993" y="262"/>
                    <a:pt x="27373" y="0"/>
                    <a:pt x="2673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79;p44">
              <a:extLst>
                <a:ext uri="{FF2B5EF4-FFF2-40B4-BE49-F238E27FC236}">
                  <a16:creationId xmlns:a16="http://schemas.microsoft.com/office/drawing/2014/main" id="{2349B512-301B-40E0-592B-C0C602E66905}"/>
                </a:ext>
              </a:extLst>
            </p:cNvPr>
            <p:cNvSpPr/>
            <p:nvPr/>
          </p:nvSpPr>
          <p:spPr>
            <a:xfrm>
              <a:off x="4997363" y="2468363"/>
              <a:ext cx="1556475" cy="1540825"/>
            </a:xfrm>
            <a:custGeom>
              <a:avLst/>
              <a:gdLst/>
              <a:ahLst/>
              <a:cxnLst/>
              <a:rect l="l" t="t" r="r" b="b"/>
              <a:pathLst>
                <a:path w="62259" h="61633" extrusionOk="0">
                  <a:moveTo>
                    <a:pt x="31129" y="0"/>
                  </a:moveTo>
                  <a:cubicBezTo>
                    <a:pt x="30308" y="0"/>
                    <a:pt x="29486" y="313"/>
                    <a:pt x="28861" y="938"/>
                  </a:cubicBezTo>
                  <a:lnTo>
                    <a:pt x="1251" y="28549"/>
                  </a:lnTo>
                  <a:cubicBezTo>
                    <a:pt x="1" y="29799"/>
                    <a:pt x="1" y="31823"/>
                    <a:pt x="1251" y="33085"/>
                  </a:cubicBezTo>
                  <a:lnTo>
                    <a:pt x="28861" y="60695"/>
                  </a:lnTo>
                  <a:cubicBezTo>
                    <a:pt x="29486" y="61320"/>
                    <a:pt x="30308" y="61633"/>
                    <a:pt x="31129" y="61633"/>
                  </a:cubicBezTo>
                  <a:cubicBezTo>
                    <a:pt x="31951" y="61633"/>
                    <a:pt x="32772" y="61320"/>
                    <a:pt x="33398" y="60695"/>
                  </a:cubicBezTo>
                  <a:lnTo>
                    <a:pt x="61008" y="33085"/>
                  </a:lnTo>
                  <a:cubicBezTo>
                    <a:pt x="62258" y="31823"/>
                    <a:pt x="62258" y="29799"/>
                    <a:pt x="61008" y="28549"/>
                  </a:cubicBezTo>
                  <a:lnTo>
                    <a:pt x="33398" y="938"/>
                  </a:lnTo>
                  <a:cubicBezTo>
                    <a:pt x="32772" y="313"/>
                    <a:pt x="31951" y="0"/>
                    <a:pt x="31129"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80;p44">
              <a:extLst>
                <a:ext uri="{FF2B5EF4-FFF2-40B4-BE49-F238E27FC236}">
                  <a16:creationId xmlns:a16="http://schemas.microsoft.com/office/drawing/2014/main" id="{C764B283-1A38-51F7-5784-7A53F79083E7}"/>
                </a:ext>
              </a:extLst>
            </p:cNvPr>
            <p:cNvSpPr/>
            <p:nvPr/>
          </p:nvSpPr>
          <p:spPr>
            <a:xfrm>
              <a:off x="5103913" y="2566513"/>
              <a:ext cx="1343650" cy="1343950"/>
            </a:xfrm>
            <a:custGeom>
              <a:avLst/>
              <a:gdLst/>
              <a:ahLst/>
              <a:cxnLst/>
              <a:rect l="l" t="t" r="r" b="b"/>
              <a:pathLst>
                <a:path w="53746" h="53758" extrusionOk="0">
                  <a:moveTo>
                    <a:pt x="26873" y="0"/>
                  </a:moveTo>
                  <a:lnTo>
                    <a:pt x="1" y="26885"/>
                  </a:lnTo>
                  <a:lnTo>
                    <a:pt x="26873" y="53757"/>
                  </a:lnTo>
                  <a:lnTo>
                    <a:pt x="53746" y="26885"/>
                  </a:lnTo>
                  <a:lnTo>
                    <a:pt x="26873"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Start Small</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8" name="Google Shape;2481;p44">
              <a:extLst>
                <a:ext uri="{FF2B5EF4-FFF2-40B4-BE49-F238E27FC236}">
                  <a16:creationId xmlns:a16="http://schemas.microsoft.com/office/drawing/2014/main" id="{1F71D637-EFCF-EE43-B341-132CB8145028}"/>
                </a:ext>
              </a:extLst>
            </p:cNvPr>
            <p:cNvSpPr/>
            <p:nvPr/>
          </p:nvSpPr>
          <p:spPr>
            <a:xfrm>
              <a:off x="5451588" y="3598713"/>
              <a:ext cx="647725" cy="640050"/>
            </a:xfrm>
            <a:custGeom>
              <a:avLst/>
              <a:gdLst/>
              <a:ahLst/>
              <a:cxnLst/>
              <a:rect l="l" t="t" r="r" b="b"/>
              <a:pathLst>
                <a:path w="25909" h="25602" extrusionOk="0">
                  <a:moveTo>
                    <a:pt x="12960" y="0"/>
                  </a:moveTo>
                  <a:cubicBezTo>
                    <a:pt x="12559" y="0"/>
                    <a:pt x="12157" y="152"/>
                    <a:pt x="11847" y="456"/>
                  </a:cubicBezTo>
                  <a:lnTo>
                    <a:pt x="620" y="11695"/>
                  </a:lnTo>
                  <a:cubicBezTo>
                    <a:pt x="0" y="12302"/>
                    <a:pt x="0" y="13303"/>
                    <a:pt x="620" y="13910"/>
                  </a:cubicBezTo>
                  <a:lnTo>
                    <a:pt x="11847" y="25137"/>
                  </a:lnTo>
                  <a:cubicBezTo>
                    <a:pt x="12157" y="25447"/>
                    <a:pt x="12559" y="25602"/>
                    <a:pt x="12960" y="25602"/>
                  </a:cubicBezTo>
                  <a:cubicBezTo>
                    <a:pt x="13362" y="25602"/>
                    <a:pt x="13764" y="25447"/>
                    <a:pt x="14074" y="25137"/>
                  </a:cubicBezTo>
                  <a:lnTo>
                    <a:pt x="25301" y="13910"/>
                  </a:lnTo>
                  <a:cubicBezTo>
                    <a:pt x="25908" y="13303"/>
                    <a:pt x="25908" y="12302"/>
                    <a:pt x="25301" y="11695"/>
                  </a:cubicBezTo>
                  <a:lnTo>
                    <a:pt x="14074" y="456"/>
                  </a:lnTo>
                  <a:cubicBezTo>
                    <a:pt x="13764" y="152"/>
                    <a:pt x="13362" y="0"/>
                    <a:pt x="1296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484;p44">
              <a:extLst>
                <a:ext uri="{FF2B5EF4-FFF2-40B4-BE49-F238E27FC236}">
                  <a16:creationId xmlns:a16="http://schemas.microsoft.com/office/drawing/2014/main" id="{1F377EEF-4FEC-FE40-CB59-5B1D164A6CE8}"/>
                </a:ext>
              </a:extLst>
            </p:cNvPr>
            <p:cNvSpPr txBox="1"/>
            <p:nvPr/>
          </p:nvSpPr>
          <p:spPr>
            <a:xfrm>
              <a:off x="5250888" y="1599713"/>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Iteration</a:t>
              </a:r>
              <a:endParaRPr sz="1300" dirty="0">
                <a:solidFill>
                  <a:srgbClr val="434343"/>
                </a:solidFill>
                <a:latin typeface="Roboto"/>
                <a:ea typeface="Roboto"/>
                <a:cs typeface="Roboto"/>
                <a:sym typeface="Roboto"/>
              </a:endParaRPr>
            </a:p>
          </p:txBody>
        </p:sp>
      </p:grpSp>
      <p:sp>
        <p:nvSpPr>
          <p:cNvPr id="44" name="Google Shape;2482;p44">
            <a:extLst>
              <a:ext uri="{FF2B5EF4-FFF2-40B4-BE49-F238E27FC236}">
                <a16:creationId xmlns:a16="http://schemas.microsoft.com/office/drawing/2014/main" id="{B04EEAFB-0B61-6954-90E9-9936413B02C5}"/>
              </a:ext>
            </a:extLst>
          </p:cNvPr>
          <p:cNvSpPr/>
          <p:nvPr/>
        </p:nvSpPr>
        <p:spPr>
          <a:xfrm>
            <a:off x="3093716" y="2504455"/>
            <a:ext cx="290250" cy="290250"/>
          </a:xfrm>
          <a:custGeom>
            <a:avLst/>
            <a:gdLst/>
            <a:ahLst/>
            <a:cxnLst/>
            <a:rect l="l" t="t" r="r" b="b"/>
            <a:pathLst>
              <a:path w="11610" h="11610" extrusionOk="0">
                <a:moveTo>
                  <a:pt x="5751" y="2823"/>
                </a:moveTo>
                <a:cubicBezTo>
                  <a:pt x="7371" y="2823"/>
                  <a:pt x="8680" y="4132"/>
                  <a:pt x="8680" y="5751"/>
                </a:cubicBezTo>
                <a:cubicBezTo>
                  <a:pt x="8680" y="7359"/>
                  <a:pt x="7371" y="8668"/>
                  <a:pt x="5751" y="8668"/>
                </a:cubicBezTo>
                <a:cubicBezTo>
                  <a:pt x="4144" y="8668"/>
                  <a:pt x="2834" y="7359"/>
                  <a:pt x="2834" y="5751"/>
                </a:cubicBezTo>
                <a:cubicBezTo>
                  <a:pt x="2834" y="4132"/>
                  <a:pt x="4144" y="2823"/>
                  <a:pt x="5751" y="2823"/>
                </a:cubicBezTo>
                <a:close/>
                <a:moveTo>
                  <a:pt x="5323" y="1"/>
                </a:moveTo>
                <a:cubicBezTo>
                  <a:pt x="4930" y="1"/>
                  <a:pt x="4608" y="298"/>
                  <a:pt x="4608" y="679"/>
                </a:cubicBezTo>
                <a:cubicBezTo>
                  <a:pt x="4608" y="977"/>
                  <a:pt x="4418" y="1227"/>
                  <a:pt x="4144" y="1334"/>
                </a:cubicBezTo>
                <a:cubicBezTo>
                  <a:pt x="4013" y="1382"/>
                  <a:pt x="3894" y="1429"/>
                  <a:pt x="3775" y="1489"/>
                </a:cubicBezTo>
                <a:cubicBezTo>
                  <a:pt x="3677" y="1532"/>
                  <a:pt x="3573" y="1553"/>
                  <a:pt x="3470" y="1553"/>
                </a:cubicBezTo>
                <a:cubicBezTo>
                  <a:pt x="3285" y="1553"/>
                  <a:pt x="3103" y="1484"/>
                  <a:pt x="2965" y="1346"/>
                </a:cubicBezTo>
                <a:cubicBezTo>
                  <a:pt x="2828" y="1209"/>
                  <a:pt x="2650" y="1141"/>
                  <a:pt x="2471" y="1141"/>
                </a:cubicBezTo>
                <a:cubicBezTo>
                  <a:pt x="2293" y="1141"/>
                  <a:pt x="2114" y="1209"/>
                  <a:pt x="1977" y="1346"/>
                </a:cubicBezTo>
                <a:lnTo>
                  <a:pt x="1358" y="1965"/>
                </a:lnTo>
                <a:cubicBezTo>
                  <a:pt x="1084" y="2239"/>
                  <a:pt x="1084" y="2692"/>
                  <a:pt x="1358" y="2965"/>
                </a:cubicBezTo>
                <a:cubicBezTo>
                  <a:pt x="1572" y="3168"/>
                  <a:pt x="1620" y="3489"/>
                  <a:pt x="1489" y="3763"/>
                </a:cubicBezTo>
                <a:cubicBezTo>
                  <a:pt x="1429" y="3882"/>
                  <a:pt x="1382" y="4013"/>
                  <a:pt x="1334" y="4132"/>
                </a:cubicBezTo>
                <a:cubicBezTo>
                  <a:pt x="1239" y="4418"/>
                  <a:pt x="989" y="4608"/>
                  <a:pt x="691" y="4608"/>
                </a:cubicBezTo>
                <a:cubicBezTo>
                  <a:pt x="298" y="4608"/>
                  <a:pt x="1" y="4930"/>
                  <a:pt x="1" y="5311"/>
                </a:cubicBezTo>
                <a:lnTo>
                  <a:pt x="1" y="6180"/>
                </a:lnTo>
                <a:cubicBezTo>
                  <a:pt x="1" y="6573"/>
                  <a:pt x="298" y="6883"/>
                  <a:pt x="691" y="6883"/>
                </a:cubicBezTo>
                <a:cubicBezTo>
                  <a:pt x="989" y="6883"/>
                  <a:pt x="1239" y="7085"/>
                  <a:pt x="1346" y="7359"/>
                </a:cubicBezTo>
                <a:cubicBezTo>
                  <a:pt x="1394" y="7490"/>
                  <a:pt x="1441" y="7609"/>
                  <a:pt x="1489" y="7728"/>
                </a:cubicBezTo>
                <a:cubicBezTo>
                  <a:pt x="1620" y="8002"/>
                  <a:pt x="1572" y="8323"/>
                  <a:pt x="1358" y="8537"/>
                </a:cubicBezTo>
                <a:cubicBezTo>
                  <a:pt x="1084" y="8811"/>
                  <a:pt x="1084" y="9264"/>
                  <a:pt x="1358" y="9538"/>
                </a:cubicBezTo>
                <a:lnTo>
                  <a:pt x="1977" y="10145"/>
                </a:lnTo>
                <a:cubicBezTo>
                  <a:pt x="2114" y="10282"/>
                  <a:pt x="2293" y="10350"/>
                  <a:pt x="2471" y="10350"/>
                </a:cubicBezTo>
                <a:cubicBezTo>
                  <a:pt x="2650" y="10350"/>
                  <a:pt x="2828" y="10282"/>
                  <a:pt x="2965" y="10145"/>
                </a:cubicBezTo>
                <a:cubicBezTo>
                  <a:pt x="3100" y="10010"/>
                  <a:pt x="3277" y="9941"/>
                  <a:pt x="3458" y="9941"/>
                </a:cubicBezTo>
                <a:cubicBezTo>
                  <a:pt x="3565" y="9941"/>
                  <a:pt x="3673" y="9965"/>
                  <a:pt x="3775" y="10014"/>
                </a:cubicBezTo>
                <a:cubicBezTo>
                  <a:pt x="3894" y="10073"/>
                  <a:pt x="4013" y="10121"/>
                  <a:pt x="4144" y="10169"/>
                </a:cubicBezTo>
                <a:cubicBezTo>
                  <a:pt x="4418" y="10276"/>
                  <a:pt x="4608" y="10538"/>
                  <a:pt x="4608" y="10835"/>
                </a:cubicBezTo>
                <a:lnTo>
                  <a:pt x="4608" y="10871"/>
                </a:lnTo>
                <a:cubicBezTo>
                  <a:pt x="4608" y="11252"/>
                  <a:pt x="4930" y="11609"/>
                  <a:pt x="5323" y="11609"/>
                </a:cubicBezTo>
                <a:lnTo>
                  <a:pt x="6192" y="11609"/>
                </a:lnTo>
                <a:cubicBezTo>
                  <a:pt x="6585" y="11609"/>
                  <a:pt x="6847" y="11252"/>
                  <a:pt x="6847" y="10871"/>
                </a:cubicBezTo>
                <a:lnTo>
                  <a:pt x="6847" y="10847"/>
                </a:lnTo>
                <a:cubicBezTo>
                  <a:pt x="6847" y="10550"/>
                  <a:pt x="7061" y="10276"/>
                  <a:pt x="7347" y="10181"/>
                </a:cubicBezTo>
                <a:cubicBezTo>
                  <a:pt x="7466" y="10133"/>
                  <a:pt x="7609" y="10073"/>
                  <a:pt x="7728" y="10014"/>
                </a:cubicBezTo>
                <a:cubicBezTo>
                  <a:pt x="7827" y="9971"/>
                  <a:pt x="7932" y="9950"/>
                  <a:pt x="8036" y="9950"/>
                </a:cubicBezTo>
                <a:cubicBezTo>
                  <a:pt x="8220" y="9950"/>
                  <a:pt x="8401" y="10016"/>
                  <a:pt x="8538" y="10145"/>
                </a:cubicBezTo>
                <a:cubicBezTo>
                  <a:pt x="8673" y="10286"/>
                  <a:pt x="8852" y="10355"/>
                  <a:pt x="9032" y="10355"/>
                </a:cubicBezTo>
                <a:cubicBezTo>
                  <a:pt x="9215" y="10355"/>
                  <a:pt x="9399" y="10283"/>
                  <a:pt x="9538" y="10145"/>
                </a:cubicBezTo>
                <a:lnTo>
                  <a:pt x="10157" y="9538"/>
                </a:lnTo>
                <a:cubicBezTo>
                  <a:pt x="10431" y="9264"/>
                  <a:pt x="10431" y="8811"/>
                  <a:pt x="10157" y="8537"/>
                </a:cubicBezTo>
                <a:cubicBezTo>
                  <a:pt x="9942" y="8323"/>
                  <a:pt x="9895" y="8002"/>
                  <a:pt x="10026" y="7740"/>
                </a:cubicBezTo>
                <a:cubicBezTo>
                  <a:pt x="10073" y="7609"/>
                  <a:pt x="10133" y="7466"/>
                  <a:pt x="10181" y="7335"/>
                </a:cubicBezTo>
                <a:cubicBezTo>
                  <a:pt x="10276" y="7061"/>
                  <a:pt x="10538" y="6847"/>
                  <a:pt x="10835" y="6847"/>
                </a:cubicBezTo>
                <a:lnTo>
                  <a:pt x="10871" y="6847"/>
                </a:lnTo>
                <a:cubicBezTo>
                  <a:pt x="11264" y="6847"/>
                  <a:pt x="11609" y="6573"/>
                  <a:pt x="11609" y="6180"/>
                </a:cubicBezTo>
                <a:lnTo>
                  <a:pt x="11609" y="5311"/>
                </a:lnTo>
                <a:cubicBezTo>
                  <a:pt x="11609" y="4930"/>
                  <a:pt x="11264" y="4608"/>
                  <a:pt x="10871" y="4608"/>
                </a:cubicBezTo>
                <a:lnTo>
                  <a:pt x="10859" y="4608"/>
                </a:lnTo>
                <a:cubicBezTo>
                  <a:pt x="10550" y="4608"/>
                  <a:pt x="10288" y="4418"/>
                  <a:pt x="10181" y="4132"/>
                </a:cubicBezTo>
                <a:cubicBezTo>
                  <a:pt x="10133" y="4013"/>
                  <a:pt x="10085" y="3882"/>
                  <a:pt x="10026" y="3763"/>
                </a:cubicBezTo>
                <a:cubicBezTo>
                  <a:pt x="9895" y="3489"/>
                  <a:pt x="9942" y="3168"/>
                  <a:pt x="10157" y="2965"/>
                </a:cubicBezTo>
                <a:cubicBezTo>
                  <a:pt x="10431" y="2680"/>
                  <a:pt x="10431" y="2239"/>
                  <a:pt x="10157" y="1965"/>
                </a:cubicBezTo>
                <a:lnTo>
                  <a:pt x="9538" y="1346"/>
                </a:lnTo>
                <a:cubicBezTo>
                  <a:pt x="9401" y="1209"/>
                  <a:pt x="9222" y="1141"/>
                  <a:pt x="9044" y="1141"/>
                </a:cubicBezTo>
                <a:cubicBezTo>
                  <a:pt x="8865" y="1141"/>
                  <a:pt x="8686" y="1209"/>
                  <a:pt x="8549" y="1346"/>
                </a:cubicBezTo>
                <a:cubicBezTo>
                  <a:pt x="8412" y="1484"/>
                  <a:pt x="8230" y="1553"/>
                  <a:pt x="8044" y="1553"/>
                </a:cubicBezTo>
                <a:cubicBezTo>
                  <a:pt x="7941" y="1553"/>
                  <a:pt x="7838" y="1532"/>
                  <a:pt x="7740" y="1489"/>
                </a:cubicBezTo>
                <a:cubicBezTo>
                  <a:pt x="7621" y="1429"/>
                  <a:pt x="7466" y="1382"/>
                  <a:pt x="7347" y="1334"/>
                </a:cubicBezTo>
                <a:cubicBezTo>
                  <a:pt x="7061" y="1227"/>
                  <a:pt x="6835" y="965"/>
                  <a:pt x="6835" y="667"/>
                </a:cubicBezTo>
                <a:lnTo>
                  <a:pt x="6835" y="679"/>
                </a:lnTo>
                <a:cubicBezTo>
                  <a:pt x="6835" y="298"/>
                  <a:pt x="6585" y="1"/>
                  <a:pt x="6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83;p44">
            <a:extLst>
              <a:ext uri="{FF2B5EF4-FFF2-40B4-BE49-F238E27FC236}">
                <a16:creationId xmlns:a16="http://schemas.microsoft.com/office/drawing/2014/main" id="{8C78D96F-D444-A548-EE25-D7DB0E50A4B8}"/>
              </a:ext>
            </a:extLst>
          </p:cNvPr>
          <p:cNvSpPr/>
          <p:nvPr/>
        </p:nvSpPr>
        <p:spPr>
          <a:xfrm>
            <a:off x="3209216" y="2619655"/>
            <a:ext cx="56875" cy="56875"/>
          </a:xfrm>
          <a:custGeom>
            <a:avLst/>
            <a:gdLst/>
            <a:ahLst/>
            <a:cxnLst/>
            <a:rect l="l" t="t" r="r" b="b"/>
            <a:pathLst>
              <a:path w="2275" h="2275" extrusionOk="0">
                <a:moveTo>
                  <a:pt x="1131" y="0"/>
                </a:moveTo>
                <a:cubicBezTo>
                  <a:pt x="512" y="0"/>
                  <a:pt x="0" y="512"/>
                  <a:pt x="0" y="1143"/>
                </a:cubicBezTo>
                <a:cubicBezTo>
                  <a:pt x="0" y="1774"/>
                  <a:pt x="512" y="2275"/>
                  <a:pt x="1131" y="2275"/>
                </a:cubicBezTo>
                <a:cubicBezTo>
                  <a:pt x="1762" y="2275"/>
                  <a:pt x="2274" y="1774"/>
                  <a:pt x="2274" y="1143"/>
                </a:cubicBezTo>
                <a:cubicBezTo>
                  <a:pt x="2274" y="512"/>
                  <a:pt x="1762" y="0"/>
                  <a:pt x="1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Rectangle 45" descr="User">
            <a:extLst>
              <a:ext uri="{FF2B5EF4-FFF2-40B4-BE49-F238E27FC236}">
                <a16:creationId xmlns:a16="http://schemas.microsoft.com/office/drawing/2014/main" id="{360E1B8B-455B-87AE-813C-8EDC89F037C7}"/>
              </a:ext>
            </a:extLst>
          </p:cNvPr>
          <p:cNvSpPr/>
          <p:nvPr/>
        </p:nvSpPr>
        <p:spPr>
          <a:xfrm>
            <a:off x="4216275" y="4742666"/>
            <a:ext cx="460258" cy="39477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
        <p:nvSpPr>
          <p:cNvPr id="47" name="Rectangle 46" descr="Banana Peel with solid fill">
            <a:extLst>
              <a:ext uri="{FF2B5EF4-FFF2-40B4-BE49-F238E27FC236}">
                <a16:creationId xmlns:a16="http://schemas.microsoft.com/office/drawing/2014/main" id="{1E75F76D-A428-1A77-4B9A-E7DC25C29305}"/>
              </a:ext>
            </a:extLst>
          </p:cNvPr>
          <p:cNvSpPr/>
          <p:nvPr/>
        </p:nvSpPr>
        <p:spPr>
          <a:xfrm>
            <a:off x="5477123" y="2441198"/>
            <a:ext cx="310080" cy="3621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dirty="0"/>
          </a:p>
        </p:txBody>
      </p:sp>
      <p:sp>
        <p:nvSpPr>
          <p:cNvPr id="48" name="Rectangle 47" descr="Workflow">
            <a:extLst>
              <a:ext uri="{FF2B5EF4-FFF2-40B4-BE49-F238E27FC236}">
                <a16:creationId xmlns:a16="http://schemas.microsoft.com/office/drawing/2014/main" id="{FCA6E30F-68F3-15D9-DB53-7FB48BE4DAC3}"/>
              </a:ext>
            </a:extLst>
          </p:cNvPr>
          <p:cNvSpPr/>
          <p:nvPr/>
        </p:nvSpPr>
        <p:spPr>
          <a:xfrm>
            <a:off x="6674737" y="4757530"/>
            <a:ext cx="356396" cy="405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
        <p:nvSpPr>
          <p:cNvPr id="49" name="Rectangle 48" descr="Robot">
            <a:extLst>
              <a:ext uri="{FF2B5EF4-FFF2-40B4-BE49-F238E27FC236}">
                <a16:creationId xmlns:a16="http://schemas.microsoft.com/office/drawing/2014/main" id="{E4BD1AE3-E228-0439-937A-DA13EEC28ADB}"/>
              </a:ext>
            </a:extLst>
          </p:cNvPr>
          <p:cNvSpPr/>
          <p:nvPr/>
        </p:nvSpPr>
        <p:spPr>
          <a:xfrm>
            <a:off x="7826709" y="2411296"/>
            <a:ext cx="489458" cy="41671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pic>
        <p:nvPicPr>
          <p:cNvPr id="25" name="Picture 24" descr="A white square in black background&#10;&#10;Description automatically generated">
            <a:extLst>
              <a:ext uri="{FF2B5EF4-FFF2-40B4-BE49-F238E27FC236}">
                <a16:creationId xmlns:a16="http://schemas.microsoft.com/office/drawing/2014/main" id="{B461EA3F-8242-0FE9-7A32-14546A21C056}"/>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5400000">
            <a:off x="7576852" y="2839173"/>
            <a:ext cx="974162" cy="1346200"/>
          </a:xfrm>
          <a:prstGeom prst="rect">
            <a:avLst/>
          </a:prstGeom>
        </p:spPr>
      </p:pic>
      <p:pic>
        <p:nvPicPr>
          <p:cNvPr id="32" name="Picture 31" descr="A white square in black background&#10;&#10;Description automatically generated">
            <a:extLst>
              <a:ext uri="{FF2B5EF4-FFF2-40B4-BE49-F238E27FC236}">
                <a16:creationId xmlns:a16="http://schemas.microsoft.com/office/drawing/2014/main" id="{46FA9508-42CE-2479-A851-E557A47FF348}"/>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5400000">
            <a:off x="5166007" y="2843105"/>
            <a:ext cx="974162" cy="1346200"/>
          </a:xfrm>
          <a:prstGeom prst="rect">
            <a:avLst/>
          </a:prstGeom>
        </p:spPr>
      </p:pic>
      <p:pic>
        <p:nvPicPr>
          <p:cNvPr id="39" name="Picture 38" descr="A white square in black background&#10;&#10;Description automatically generated">
            <a:extLst>
              <a:ext uri="{FF2B5EF4-FFF2-40B4-BE49-F238E27FC236}">
                <a16:creationId xmlns:a16="http://schemas.microsoft.com/office/drawing/2014/main" id="{E4DB2109-B164-7B07-F660-EB455FFD8AF9}"/>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5400000">
            <a:off x="2753114" y="2849536"/>
            <a:ext cx="974162" cy="1346200"/>
          </a:xfrm>
          <a:prstGeom prst="rect">
            <a:avLst/>
          </a:prstGeom>
        </p:spPr>
      </p:pic>
      <p:pic>
        <p:nvPicPr>
          <p:cNvPr id="40" name="Picture 39" descr="A white square in black background&#10;&#10;Description automatically generated">
            <a:extLst>
              <a:ext uri="{FF2B5EF4-FFF2-40B4-BE49-F238E27FC236}">
                <a16:creationId xmlns:a16="http://schemas.microsoft.com/office/drawing/2014/main" id="{7FD700B0-7662-0E59-A415-F28725ACA8EB}"/>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16200000">
            <a:off x="6378161" y="3432253"/>
            <a:ext cx="974162" cy="1346200"/>
          </a:xfrm>
          <a:prstGeom prst="rect">
            <a:avLst/>
          </a:prstGeom>
        </p:spPr>
      </p:pic>
      <p:pic>
        <p:nvPicPr>
          <p:cNvPr id="42" name="Picture 41" descr="A white square in black background&#10;&#10;Description automatically generated">
            <a:extLst>
              <a:ext uri="{FF2B5EF4-FFF2-40B4-BE49-F238E27FC236}">
                <a16:creationId xmlns:a16="http://schemas.microsoft.com/office/drawing/2014/main" id="{ED01C1EC-360C-59B2-8865-1BE27A88AB47}"/>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16200000">
            <a:off x="3969524" y="3434768"/>
            <a:ext cx="974162" cy="1346200"/>
          </a:xfrm>
          <a:prstGeom prst="rect">
            <a:avLst/>
          </a:prstGeom>
        </p:spPr>
      </p:pic>
      <p:pic>
        <p:nvPicPr>
          <p:cNvPr id="43" name="Picture 42" descr="A white square in black background&#10;&#10;Description automatically generated">
            <a:extLst>
              <a:ext uri="{FF2B5EF4-FFF2-40B4-BE49-F238E27FC236}">
                <a16:creationId xmlns:a16="http://schemas.microsoft.com/office/drawing/2014/main" id="{2CE82EFF-8A6D-A417-DA14-C35B337C6C7A}"/>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2882696" y="4187514"/>
            <a:ext cx="466100" cy="1346200"/>
          </a:xfrm>
          <a:prstGeom prst="rect">
            <a:avLst/>
          </a:prstGeom>
        </p:spPr>
      </p:pic>
      <p:pic>
        <p:nvPicPr>
          <p:cNvPr id="50" name="Picture 49" descr="A white square in black background&#10;&#10;Description automatically generated">
            <a:extLst>
              <a:ext uri="{FF2B5EF4-FFF2-40B4-BE49-F238E27FC236}">
                <a16:creationId xmlns:a16="http://schemas.microsoft.com/office/drawing/2014/main" id="{8E375159-BDCC-1173-6C19-0B93F35274BF}"/>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4219134" y="2276163"/>
            <a:ext cx="466100" cy="1203547"/>
          </a:xfrm>
          <a:prstGeom prst="rect">
            <a:avLst/>
          </a:prstGeom>
        </p:spPr>
      </p:pic>
      <p:pic>
        <p:nvPicPr>
          <p:cNvPr id="51" name="Picture 50" descr="A white square in black background&#10;&#10;Description automatically generated">
            <a:extLst>
              <a:ext uri="{FF2B5EF4-FFF2-40B4-BE49-F238E27FC236}">
                <a16:creationId xmlns:a16="http://schemas.microsoft.com/office/drawing/2014/main" id="{8CE95BB7-6B3C-9B7D-A374-E90565B1C0DC}"/>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5392336" y="4197298"/>
            <a:ext cx="466100" cy="1288181"/>
          </a:xfrm>
          <a:prstGeom prst="rect">
            <a:avLst/>
          </a:prstGeom>
        </p:spPr>
      </p:pic>
      <p:pic>
        <p:nvPicPr>
          <p:cNvPr id="52" name="Picture 51" descr="A white square in black background&#10;&#10;Description automatically generated">
            <a:extLst>
              <a:ext uri="{FF2B5EF4-FFF2-40B4-BE49-F238E27FC236}">
                <a16:creationId xmlns:a16="http://schemas.microsoft.com/office/drawing/2014/main" id="{0E16C5D6-E61D-875A-59FC-FD5857F896E7}"/>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6660792" y="2118144"/>
            <a:ext cx="466100" cy="1288181"/>
          </a:xfrm>
          <a:prstGeom prst="rect">
            <a:avLst/>
          </a:prstGeom>
        </p:spPr>
      </p:pic>
      <p:pic>
        <p:nvPicPr>
          <p:cNvPr id="53" name="Picture 52" descr="A white square in black background&#10;&#10;Description automatically generated">
            <a:extLst>
              <a:ext uri="{FF2B5EF4-FFF2-40B4-BE49-F238E27FC236}">
                <a16:creationId xmlns:a16="http://schemas.microsoft.com/office/drawing/2014/main" id="{839FD6E4-A9F3-B42A-C36B-54A4E1851708}"/>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8048612" y="4149198"/>
            <a:ext cx="466100" cy="1288181"/>
          </a:xfrm>
          <a:prstGeom prst="rect">
            <a:avLst/>
          </a:prstGeom>
        </p:spPr>
      </p:pic>
    </p:spTree>
    <p:extLst>
      <p:ext uri="{BB962C8B-B14F-4D97-AF65-F5344CB8AC3E}">
        <p14:creationId xmlns:p14="http://schemas.microsoft.com/office/powerpoint/2010/main" val="333842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2"/>
                                        </p:tgtEl>
                                      </p:cBhvr>
                                    </p:animEffect>
                                    <p:set>
                                      <p:cBhvr>
                                        <p:cTn id="23" dur="1" fill="hold">
                                          <p:stCondLst>
                                            <p:cond delay="499"/>
                                          </p:stCondLst>
                                        </p:cTn>
                                        <p:tgtEl>
                                          <p:spTgt spid="32"/>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51"/>
                                        </p:tgtEl>
                                      </p:cBhvr>
                                    </p:animEffect>
                                    <p:set>
                                      <p:cBhvr>
                                        <p:cTn id="26" dur="1" fill="hold">
                                          <p:stCondLst>
                                            <p:cond delay="499"/>
                                          </p:stCondLst>
                                        </p:cTn>
                                        <p:tgtEl>
                                          <p:spTgt spid="5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40"/>
                                        </p:tgtEl>
                                      </p:cBhvr>
                                    </p:animEffect>
                                    <p:set>
                                      <p:cBhvr>
                                        <p:cTn id="31" dur="1" fill="hold">
                                          <p:stCondLst>
                                            <p:cond delay="499"/>
                                          </p:stCondLst>
                                        </p:cTn>
                                        <p:tgtEl>
                                          <p:spTgt spid="40"/>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nodeType="clickEffect">
                                  <p:stCondLst>
                                    <p:cond delay="0"/>
                                  </p:stCondLst>
                                  <p:childTnLst>
                                    <p:animEffect transition="out" filter="dissolve">
                                      <p:cBhvr>
                                        <p:cTn id="38" dur="500"/>
                                        <p:tgtEl>
                                          <p:spTgt spid="25"/>
                                        </p:tgtEl>
                                      </p:cBhvr>
                                    </p:animEffect>
                                    <p:set>
                                      <p:cBhvr>
                                        <p:cTn id="39" dur="1" fill="hold">
                                          <p:stCondLst>
                                            <p:cond delay="499"/>
                                          </p:stCondLst>
                                        </p:cTn>
                                        <p:tgtEl>
                                          <p:spTgt spid="25"/>
                                        </p:tgtEl>
                                        <p:attrNameLst>
                                          <p:attrName>style.visibility</p:attrName>
                                        </p:attrNameLst>
                                      </p:cBhvr>
                                      <p:to>
                                        <p:strVal val="hidden"/>
                                      </p:to>
                                    </p:set>
                                  </p:childTnLst>
                                </p:cTn>
                              </p:par>
                              <p:par>
                                <p:cTn id="40" presetID="9" presetClass="exit" presetSubtype="0" fill="hold" nodeType="withEffect">
                                  <p:stCondLst>
                                    <p:cond delay="0"/>
                                  </p:stCondLst>
                                  <p:childTnLst>
                                    <p:animEffect transition="out" filter="dissolve">
                                      <p:cBhvr>
                                        <p:cTn id="41" dur="500"/>
                                        <p:tgtEl>
                                          <p:spTgt spid="53"/>
                                        </p:tgtEl>
                                      </p:cBhvr>
                                    </p:animEffect>
                                    <p:set>
                                      <p:cBhvr>
                                        <p:cTn id="42"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4892-5F6C-34EE-B6C0-116DABC44E39}"/>
              </a:ext>
            </a:extLst>
          </p:cNvPr>
          <p:cNvSpPr>
            <a:spLocks noGrp="1"/>
          </p:cNvSpPr>
          <p:nvPr>
            <p:ph type="title"/>
          </p:nvPr>
        </p:nvSpPr>
        <p:spPr/>
        <p:txBody>
          <a:bodyPr/>
          <a:lstStyle/>
          <a:p>
            <a:r>
              <a:rPr lang="en-GB" dirty="0"/>
              <a:t>Finally…</a:t>
            </a:r>
            <a:endParaRPr lang="en-DK" dirty="0"/>
          </a:p>
        </p:txBody>
      </p:sp>
      <p:pic>
        <p:nvPicPr>
          <p:cNvPr id="4" name="Picture 2" descr="Swiss Essential Tool Box | Wood and Luxury">
            <a:extLst>
              <a:ext uri="{FF2B5EF4-FFF2-40B4-BE49-F238E27FC236}">
                <a16:creationId xmlns:a16="http://schemas.microsoft.com/office/drawing/2014/main" id="{D38BC6A3-B5A5-4A71-94BE-E269E2C403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38" t="11872" r="21899" b="12748"/>
          <a:stretch/>
        </p:blipFill>
        <p:spPr bwMode="auto">
          <a:xfrm>
            <a:off x="919154" y="1891089"/>
            <a:ext cx="3356658" cy="45951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0 Stupid Gadgets That We Can't Believe Exist - Business Insider">
            <a:extLst>
              <a:ext uri="{FF2B5EF4-FFF2-40B4-BE49-F238E27FC236}">
                <a16:creationId xmlns:a16="http://schemas.microsoft.com/office/drawing/2014/main" id="{FB2D8105-6B84-E7A2-2F53-E88853EDBD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90" t="-1" r="27067" b="2"/>
          <a:stretch/>
        </p:blipFill>
        <p:spPr bwMode="auto">
          <a:xfrm>
            <a:off x="6017390" y="1891089"/>
            <a:ext cx="3797599" cy="415530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Tick with solid fill">
            <a:extLst>
              <a:ext uri="{FF2B5EF4-FFF2-40B4-BE49-F238E27FC236}">
                <a16:creationId xmlns:a16="http://schemas.microsoft.com/office/drawing/2014/main" id="{60864342-53D2-57DB-80CF-7380C06F0812}"/>
              </a:ext>
            </a:extLst>
          </p:cNvPr>
          <p:cNvPicPr>
            <a:picLocks noGrp="1" noChangeAspect="1"/>
          </p:cNvPicPr>
          <p:nvPr>
            <p:ph idx="12"/>
          </p:nvPr>
        </p:nvPicPr>
        <p:blipFill>
          <a:blip r:embed="rId5">
            <a:extLst>
              <a:ext uri="{96DAC541-7B7A-43D3-8B79-37D633B846F1}">
                <asvg:svgBlip xmlns:asvg="http://schemas.microsoft.com/office/drawing/2016/SVG/main" r:embed="rId6"/>
              </a:ext>
            </a:extLst>
          </a:blip>
          <a:stretch>
            <a:fillRect/>
          </a:stretch>
        </p:blipFill>
        <p:spPr>
          <a:xfrm>
            <a:off x="3620809" y="1259762"/>
            <a:ext cx="1765139" cy="1765139"/>
          </a:xfrm>
        </p:spPr>
      </p:pic>
      <p:pic>
        <p:nvPicPr>
          <p:cNvPr id="9" name="Graphic 8" descr="Close with solid fill">
            <a:extLst>
              <a:ext uri="{FF2B5EF4-FFF2-40B4-BE49-F238E27FC236}">
                <a16:creationId xmlns:a16="http://schemas.microsoft.com/office/drawing/2014/main" id="{288460AC-848A-E302-C134-58AABF781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6613" y="1379916"/>
            <a:ext cx="1524830" cy="1524830"/>
          </a:xfrm>
          <a:prstGeom prst="rect">
            <a:avLst/>
          </a:prstGeom>
        </p:spPr>
      </p:pic>
    </p:spTree>
    <p:extLst>
      <p:ext uri="{BB962C8B-B14F-4D97-AF65-F5344CB8AC3E}">
        <p14:creationId xmlns:p14="http://schemas.microsoft.com/office/powerpoint/2010/main" val="519676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dirty="0">
                <a:solidFill>
                  <a:srgbClr val="FFFFFF"/>
                </a:solidFill>
                <a:effectLst/>
                <a:latin typeface="Chalkboard" panose="03050602040202020205" pitchFamily="66" charset="77"/>
              </a:rPr>
              <a:t>Thank</a:t>
            </a:r>
            <a:r>
              <a:rPr lang="en-US" sz="6000" b="1" dirty="0">
                <a:solidFill>
                  <a:srgbClr val="FFFFFF"/>
                </a:solidFill>
                <a:effectLst/>
                <a:latin typeface="Chalkboard" panose="03050602040202020205" pitchFamily="66" charset="77"/>
              </a:rPr>
              <a:t> </a:t>
            </a:r>
            <a:r>
              <a:rPr lang="en-US" sz="8000" b="1" dirty="0">
                <a:solidFill>
                  <a:srgbClr val="FFFFFF"/>
                </a:solidFill>
                <a:effectLst/>
                <a:latin typeface="Chalkboard" panose="03050602040202020205" pitchFamily="66" charset="77"/>
              </a:rPr>
              <a:t>You</a:t>
            </a:r>
            <a:endParaRPr lang="en-US" sz="8000" b="1" dirty="0">
              <a:solidFill>
                <a:srgbClr val="FFFFFF"/>
              </a:solidFill>
              <a:latin typeface="Chalkboard" panose="03050602040202020205" pitchFamily="66" charset="77"/>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Footer Placeholder 13">
            <a:extLst>
              <a:ext uri="{FF2B5EF4-FFF2-40B4-BE49-F238E27FC236}">
                <a16:creationId xmlns:a16="http://schemas.microsoft.com/office/drawing/2014/main" id="{3A748D37-6DA4-36E1-E9DE-A73E346208C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D8F1C47C-29CF-4B5A-FA1C-AD60EC4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9B3999-E4A2-45F0-2D85-ED47091235EA}"/>
              </a:ext>
            </a:extLst>
          </p:cNvPr>
          <p:cNvPicPr>
            <a:picLocks noChangeAspect="1"/>
          </p:cNvPicPr>
          <p:nvPr/>
        </p:nvPicPr>
        <p:blipFill>
          <a:blip r:embed="rId6"/>
          <a:stretch>
            <a:fillRect/>
          </a:stretch>
        </p:blipFill>
        <p:spPr>
          <a:xfrm>
            <a:off x="8837611" y="3634697"/>
            <a:ext cx="2857500"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1.2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duotone>
              <a:prstClr val="black"/>
              <a:schemeClr val="accent6">
                <a:tint val="45000"/>
                <a:satMod val="400000"/>
              </a:schemeClr>
            </a:duotone>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
        <p:nvSpPr>
          <p:cNvPr id="6" name="Footer Placeholder 13">
            <a:extLst>
              <a:ext uri="{FF2B5EF4-FFF2-40B4-BE49-F238E27FC236}">
                <a16:creationId xmlns:a16="http://schemas.microsoft.com/office/drawing/2014/main" id="{55D49BFA-A4AB-1F86-3B08-7B4F0CEC0A2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C1272AB-8B65-E14B-CDBE-5F22A4E19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Measure Trust</a:t>
            </a:r>
          </a:p>
        </p:txBody>
      </p:sp>
      <p:sp>
        <p:nvSpPr>
          <p:cNvPr id="4" name="Footer Placeholder 13">
            <a:extLst>
              <a:ext uri="{FF2B5EF4-FFF2-40B4-BE49-F238E27FC236}">
                <a16:creationId xmlns:a16="http://schemas.microsoft.com/office/drawing/2014/main" id="{07B98F83-68A1-38AF-8141-256ED278E5B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A8F09D2-4211-9B67-D391-B687BE4D5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endParaRPr lang="en-US" sz="2000" dirty="0"/>
          </a:p>
          <a:p>
            <a:pPr marL="0" indent="0">
              <a:buNone/>
            </a:pPr>
            <a:r>
              <a:rPr lang="en-US" sz="2000" i="1" u="sng" dirty="0"/>
              <a:t>Source: Trust and Trustability </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
        <p:nvSpPr>
          <p:cNvPr id="4" name="Footer Placeholder 13">
            <a:extLst>
              <a:ext uri="{FF2B5EF4-FFF2-40B4-BE49-F238E27FC236}">
                <a16:creationId xmlns:a16="http://schemas.microsoft.com/office/drawing/2014/main" id="{B9BB5AA4-875A-BAF8-CA1E-080C8987EC1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37F97971-9DE3-251C-B34E-E882A674D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a:t>Poll</a:t>
            </a:r>
          </a:p>
        </p:txBody>
      </p:sp>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
        <p:nvSpPr>
          <p:cNvPr id="7" name="Footer Placeholder 13">
            <a:extLst>
              <a:ext uri="{FF2B5EF4-FFF2-40B4-BE49-F238E27FC236}">
                <a16:creationId xmlns:a16="http://schemas.microsoft.com/office/drawing/2014/main" id="{DF9ED36B-EF89-19C5-74B3-BB35889553F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2DE6EAD7-5713-1EF3-B390-BEF9E6FE5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71220FC-6A23-D784-1E8B-043E0A1A9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079" y="1660654"/>
            <a:ext cx="3769835" cy="376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5308</TotalTime>
  <Words>1396</Words>
  <Application>Microsoft Macintosh PowerPoint</Application>
  <PresentationFormat>Widescreen</PresentationFormat>
  <Paragraphs>329</Paragraphs>
  <Slides>44</Slides>
  <Notes>35</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44</vt:i4>
      </vt:variant>
    </vt:vector>
  </HeadingPairs>
  <TitlesOfParts>
    <vt:vector size="58" baseType="lpstr">
      <vt:lpstr>Inter</vt:lpstr>
      <vt:lpstr>sohne</vt:lpstr>
      <vt:lpstr>Söhne</vt:lpstr>
      <vt:lpstr>Aptos</vt:lpstr>
      <vt:lpstr>Aptos Display</vt:lpstr>
      <vt:lpstr>Arial</vt:lpstr>
      <vt:lpstr>Arial</vt:lpstr>
      <vt:lpstr>Calibri</vt:lpstr>
      <vt:lpstr>Chalkboard</vt:lpstr>
      <vt:lpstr>Fira Sans Extra Condensed Medium</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Measure Trust</vt:lpstr>
      <vt:lpstr>Trust</vt:lpstr>
      <vt:lpstr>Poll</vt:lpstr>
      <vt:lpstr>PowerPoint Presentation</vt:lpstr>
      <vt:lpstr>PowerPoint Presentation</vt:lpstr>
      <vt:lpstr>PowerPoint Presentation</vt:lpstr>
      <vt:lpstr>PowerPoint Presentation</vt:lpstr>
      <vt:lpstr>The Ratio</vt:lpstr>
      <vt:lpstr>The Ratio</vt:lpstr>
      <vt:lpstr> </vt:lpstr>
      <vt:lpstr> </vt:lpstr>
      <vt:lpstr> </vt:lpstr>
      <vt:lpstr> </vt:lpstr>
      <vt:lpstr> </vt:lpstr>
      <vt:lpstr>The story doesn’t just end here</vt:lpstr>
      <vt:lpstr>PowerPoint Presentation</vt:lpstr>
      <vt:lpstr>Managed Services</vt:lpstr>
      <vt:lpstr>PowerPoint Presentation</vt:lpstr>
      <vt:lpstr>Stack Overflow’s 2020 Developer Survey</vt:lpstr>
      <vt:lpstr>DevSecOps?</vt:lpstr>
      <vt:lpstr>DevSecOps? Platform Engineering</vt:lpstr>
      <vt:lpstr>PowerPoint Presentation</vt:lpstr>
      <vt:lpstr> </vt:lpstr>
      <vt:lpstr> </vt:lpstr>
      <vt:lpstr> </vt:lpstr>
      <vt:lpstr> </vt:lpstr>
      <vt:lpstr> </vt:lpstr>
      <vt:lpstr> </vt:lpstr>
      <vt:lpstr> </vt:lpstr>
      <vt:lpstr> </vt:lpstr>
      <vt:lpstr>PowerPoint Presentation</vt:lpstr>
      <vt:lpstr> </vt:lpstr>
      <vt:lpstr>Celebrate?</vt:lpstr>
      <vt:lpstr>Continue Evaluating and Improving</vt:lpstr>
      <vt:lpstr>Recommendations</vt:lpstr>
      <vt:lpstr>Recommendations</vt:lpstr>
      <vt:lpstr>Finally…</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40</cp:revision>
  <dcterms:created xsi:type="dcterms:W3CDTF">2024-04-26T06:26:14Z</dcterms:created>
  <dcterms:modified xsi:type="dcterms:W3CDTF">2024-09-02T19:36:16Z</dcterms:modified>
</cp:coreProperties>
</file>